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0"/>
  </p:notesMasterIdLst>
  <p:handoutMasterIdLst>
    <p:handoutMasterId r:id="rId71"/>
  </p:handoutMasterIdLst>
  <p:sldIdLst>
    <p:sldId id="256" r:id="rId2"/>
    <p:sldId id="373" r:id="rId3"/>
    <p:sldId id="316" r:id="rId4"/>
    <p:sldId id="317" r:id="rId5"/>
    <p:sldId id="260" r:id="rId6"/>
    <p:sldId id="261" r:id="rId7"/>
    <p:sldId id="303" r:id="rId8"/>
    <p:sldId id="262" r:id="rId9"/>
    <p:sldId id="264" r:id="rId10"/>
    <p:sldId id="263" r:id="rId11"/>
    <p:sldId id="265" r:id="rId12"/>
    <p:sldId id="269" r:id="rId13"/>
    <p:sldId id="271" r:id="rId14"/>
    <p:sldId id="272" r:id="rId15"/>
    <p:sldId id="273" r:id="rId16"/>
    <p:sldId id="274" r:id="rId17"/>
    <p:sldId id="305" r:id="rId18"/>
    <p:sldId id="275" r:id="rId19"/>
    <p:sldId id="276" r:id="rId20"/>
    <p:sldId id="277" r:id="rId21"/>
    <p:sldId id="363" r:id="rId22"/>
    <p:sldId id="278" r:id="rId23"/>
    <p:sldId id="279" r:id="rId24"/>
    <p:sldId id="318" r:id="rId25"/>
    <p:sldId id="306" r:id="rId26"/>
    <p:sldId id="281" r:id="rId27"/>
    <p:sldId id="280" r:id="rId28"/>
    <p:sldId id="282" r:id="rId29"/>
    <p:sldId id="283" r:id="rId30"/>
    <p:sldId id="315" r:id="rId31"/>
    <p:sldId id="313" r:id="rId32"/>
    <p:sldId id="320" r:id="rId33"/>
    <p:sldId id="319" r:id="rId34"/>
    <p:sldId id="314" r:id="rId35"/>
    <p:sldId id="362" r:id="rId36"/>
    <p:sldId id="307" r:id="rId37"/>
    <p:sldId id="354" r:id="rId38"/>
    <p:sldId id="355" r:id="rId39"/>
    <p:sldId id="356" r:id="rId40"/>
    <p:sldId id="361" r:id="rId41"/>
    <p:sldId id="359" r:id="rId42"/>
    <p:sldId id="357" r:id="rId43"/>
    <p:sldId id="358" r:id="rId44"/>
    <p:sldId id="364" r:id="rId45"/>
    <p:sldId id="341" r:id="rId46"/>
    <p:sldId id="365" r:id="rId47"/>
    <p:sldId id="366" r:id="rId48"/>
    <p:sldId id="367" r:id="rId49"/>
    <p:sldId id="342" r:id="rId50"/>
    <p:sldId id="368" r:id="rId51"/>
    <p:sldId id="322" r:id="rId52"/>
    <p:sldId id="323" r:id="rId53"/>
    <p:sldId id="369" r:id="rId54"/>
    <p:sldId id="370" r:id="rId55"/>
    <p:sldId id="324" r:id="rId56"/>
    <p:sldId id="360" r:id="rId57"/>
    <p:sldId id="325" r:id="rId58"/>
    <p:sldId id="309" r:id="rId59"/>
    <p:sldId id="371" r:id="rId60"/>
    <p:sldId id="372" r:id="rId61"/>
    <p:sldId id="326" r:id="rId62"/>
    <p:sldId id="327" r:id="rId63"/>
    <p:sldId id="328" r:id="rId64"/>
    <p:sldId id="329" r:id="rId65"/>
    <p:sldId id="330" r:id="rId66"/>
    <p:sldId id="331" r:id="rId67"/>
    <p:sldId id="332" r:id="rId68"/>
    <p:sldId id="300" r:id="rId6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33337"/>
    <a:srgbClr val="A18BA3"/>
    <a:srgbClr val="139CB7"/>
    <a:srgbClr val="918BA3"/>
    <a:srgbClr val="357E69"/>
    <a:srgbClr val="437085"/>
    <a:srgbClr val="0E48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3"/>
    <p:restoredTop sz="88631"/>
  </p:normalViewPr>
  <p:slideViewPr>
    <p:cSldViewPr snapToObjects="1">
      <p:cViewPr varScale="1">
        <p:scale>
          <a:sx n="80" d="100"/>
          <a:sy n="80" d="100"/>
        </p:scale>
        <p:origin x="61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CDFDE8-84A8-7048-85AB-7FD5C4F9DB1E}" type="datetimeFigureOut">
              <a:rPr lang="en-US" smtClean="0"/>
              <a:t>2/27/2024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CD7CE5-645E-5542-8DED-AF8A3782C6BF}" type="slidenum">
              <a:rPr lang="en-US" smtClean="0"/>
              <a:t>‹#›</a:t>
            </a:fld>
            <a:endParaRPr lang="en-US"/>
          </a:p>
        </p:txBody>
      </p:sp>
    </p:spTree>
    <p:extLst>
      <p:ext uri="{BB962C8B-B14F-4D97-AF65-F5344CB8AC3E}">
        <p14:creationId xmlns:p14="http://schemas.microsoft.com/office/powerpoint/2010/main" val="280413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67DF242-42AD-0142-A254-67E5CE78648F}" type="datetime1">
              <a:rPr lang="en-US"/>
              <a:pPr/>
              <a:t>2/27/2024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5A24E07-1FDD-2643-B922-C0CE5D003F5E}" type="slidenum">
              <a:rPr lang="en-US"/>
              <a:pPr/>
              <a:t>‹#›</a:t>
            </a:fld>
            <a:endParaRPr lang="en-US"/>
          </a:p>
        </p:txBody>
      </p:sp>
    </p:spTree>
    <p:extLst>
      <p:ext uri="{BB962C8B-B14F-4D97-AF65-F5344CB8AC3E}">
        <p14:creationId xmlns:p14="http://schemas.microsoft.com/office/powerpoint/2010/main" val="162910912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dirty="0">
                <a:ea typeface="ＭＳ Ｐゴシック" charset="0"/>
              </a:rPr>
              <a:t>Cf. our discussion of how Westlaw Boolean queries </a:t>
            </a:r>
            <a:r>
              <a:rPr lang="en-US" dirty="0" err="1">
                <a:ea typeface="ＭＳ Ｐゴシック" charset="0"/>
              </a:rPr>
              <a:t>didn</a:t>
            </a:r>
            <a:r>
              <a:rPr lang="ja-JP" altLang="en-US" dirty="0">
                <a:ea typeface="ＭＳ Ｐゴシック" charset="0"/>
              </a:rPr>
              <a:t>’</a:t>
            </a:r>
            <a:r>
              <a:rPr lang="en-US" dirty="0">
                <a:ea typeface="ＭＳ Ｐゴシック" charset="0"/>
              </a:rPr>
              <a:t>t actually outperform free text querying</a:t>
            </a:r>
          </a:p>
          <a:p>
            <a:r>
              <a:rPr lang="en-US" dirty="0"/>
              <a:t>First step is just soft matching whether</a:t>
            </a:r>
            <a:r>
              <a:rPr lang="en-US" baseline="0" dirty="0"/>
              <a:t> words are contained in documents or not.</a:t>
            </a:r>
          </a:p>
          <a:p>
            <a:r>
              <a:rPr lang="en-US" baseline="0" dirty="0"/>
              <a:t>Second step is putting in more accurate term weights using term frequency</a:t>
            </a:r>
            <a:endParaRPr lang="en-US" dirty="0"/>
          </a:p>
          <a:p>
            <a:pPr marL="0" lvl="1"/>
            <a:endParaRPr lang="en-US" dirty="0">
              <a:ea typeface="ＭＳ Ｐゴシック" charset="0"/>
            </a:endParaRPr>
          </a:p>
          <a:p>
            <a:endParaRPr lang="en-US" dirty="0">
              <a:ea typeface="ＭＳ Ｐゴシック" charset="0"/>
              <a:cs typeface="ＭＳ Ｐゴシック"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Lucida Sans" charset="0"/>
                <a:ea typeface="ＭＳ Ｐゴシック" charset="0"/>
                <a:cs typeface="Arial Unicode MS" charset="0"/>
              </a:defRPr>
            </a:lvl1pPr>
            <a:lvl2pPr marL="35879619" indent="-35447153" eaLnBrk="0" hangingPunct="0">
              <a:defRPr sz="2300">
                <a:solidFill>
                  <a:schemeClr val="tx1"/>
                </a:solidFill>
                <a:latin typeface="Lucida Sans" charset="0"/>
                <a:ea typeface="Arial Unicode MS" charset="0"/>
                <a:cs typeface="Arial Unicode MS" charset="0"/>
              </a:defRPr>
            </a:lvl2pPr>
            <a:lvl3pPr eaLnBrk="0" hangingPunct="0">
              <a:defRPr sz="2300">
                <a:solidFill>
                  <a:schemeClr val="tx1"/>
                </a:solidFill>
                <a:latin typeface="Lucida Sans" charset="0"/>
                <a:ea typeface="Arial Unicode MS" charset="0"/>
                <a:cs typeface="Arial Unicode MS" charset="0"/>
              </a:defRPr>
            </a:lvl3pPr>
            <a:lvl4pPr eaLnBrk="0" hangingPunct="0">
              <a:defRPr sz="2300">
                <a:solidFill>
                  <a:schemeClr val="tx1"/>
                </a:solidFill>
                <a:latin typeface="Lucida Sans" charset="0"/>
                <a:ea typeface="Arial Unicode MS" charset="0"/>
                <a:cs typeface="Arial Unicode MS" charset="0"/>
              </a:defRPr>
            </a:lvl4pPr>
            <a:lvl5pPr eaLnBrk="0" hangingPunct="0">
              <a:defRPr sz="2300">
                <a:solidFill>
                  <a:schemeClr val="tx1"/>
                </a:solidFill>
                <a:latin typeface="Lucida Sans" charset="0"/>
                <a:ea typeface="Arial Unicode MS" charset="0"/>
                <a:cs typeface="Arial Unicode MS" charset="0"/>
              </a:defRPr>
            </a:lvl5pPr>
            <a:lvl6pPr marL="432465" eaLnBrk="0" fontAlgn="base" hangingPunct="0">
              <a:spcBef>
                <a:spcPct val="0"/>
              </a:spcBef>
              <a:spcAft>
                <a:spcPct val="0"/>
              </a:spcAft>
              <a:defRPr sz="2300">
                <a:solidFill>
                  <a:schemeClr val="tx1"/>
                </a:solidFill>
                <a:latin typeface="Lucida Sans" charset="0"/>
                <a:ea typeface="Arial Unicode MS" charset="0"/>
                <a:cs typeface="Arial Unicode MS" charset="0"/>
              </a:defRPr>
            </a:lvl6pPr>
            <a:lvl7pPr marL="864931" eaLnBrk="0" fontAlgn="base" hangingPunct="0">
              <a:spcBef>
                <a:spcPct val="0"/>
              </a:spcBef>
              <a:spcAft>
                <a:spcPct val="0"/>
              </a:spcAft>
              <a:defRPr sz="2300">
                <a:solidFill>
                  <a:schemeClr val="tx1"/>
                </a:solidFill>
                <a:latin typeface="Lucida Sans" charset="0"/>
                <a:ea typeface="Arial Unicode MS" charset="0"/>
                <a:cs typeface="Arial Unicode MS" charset="0"/>
              </a:defRPr>
            </a:lvl7pPr>
            <a:lvl8pPr marL="1297396" eaLnBrk="0" fontAlgn="base" hangingPunct="0">
              <a:spcBef>
                <a:spcPct val="0"/>
              </a:spcBef>
              <a:spcAft>
                <a:spcPct val="0"/>
              </a:spcAft>
              <a:defRPr sz="2300">
                <a:solidFill>
                  <a:schemeClr val="tx1"/>
                </a:solidFill>
                <a:latin typeface="Lucida Sans" charset="0"/>
                <a:ea typeface="Arial Unicode MS" charset="0"/>
                <a:cs typeface="Arial Unicode MS" charset="0"/>
              </a:defRPr>
            </a:lvl8pPr>
            <a:lvl9pPr marL="1729862" eaLnBrk="0" fontAlgn="base" hangingPunct="0">
              <a:spcBef>
                <a:spcPct val="0"/>
              </a:spcBef>
              <a:spcAft>
                <a:spcPct val="0"/>
              </a:spcAft>
              <a:defRPr sz="2300">
                <a:solidFill>
                  <a:schemeClr val="tx1"/>
                </a:solidFill>
                <a:latin typeface="Lucida Sans" charset="0"/>
                <a:ea typeface="Arial Unicode MS" charset="0"/>
                <a:cs typeface="Arial Unicode MS" charset="0"/>
              </a:defRPr>
            </a:lvl9pPr>
          </a:lstStyle>
          <a:p>
            <a:pPr eaLnBrk="1" hangingPunct="1"/>
            <a:fld id="{41B09437-0A1D-154C-B9CB-1186CD3B771F}" type="slidenum">
              <a:rPr lang="en-US" sz="1100"/>
              <a:pPr eaLnBrk="1" hangingPunct="1"/>
              <a:t>4</a:t>
            </a:fld>
            <a:endParaRPr lang="en-US" sz="1100"/>
          </a:p>
        </p:txBody>
      </p:sp>
    </p:spTree>
    <p:extLst>
      <p:ext uri="{BB962C8B-B14F-4D97-AF65-F5344CB8AC3E}">
        <p14:creationId xmlns:p14="http://schemas.microsoft.com/office/powerpoint/2010/main" val="61103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Amit Singhal last of Gerard Salton students</a:t>
            </a:r>
          </a:p>
        </p:txBody>
      </p:sp>
      <p:sp>
        <p:nvSpPr>
          <p:cNvPr id="4" name="Slide Number Placeholder 3"/>
          <p:cNvSpPr>
            <a:spLocks noGrp="1"/>
          </p:cNvSpPr>
          <p:nvPr>
            <p:ph type="sldNum" sz="quarter" idx="10"/>
          </p:nvPr>
        </p:nvSpPr>
        <p:spPr/>
        <p:txBody>
          <a:bodyPr/>
          <a:lstStyle/>
          <a:p>
            <a:fld id="{75A24E07-1FDD-2643-B922-C0CE5D003F5E}" type="slidenum">
              <a:rPr lang="en-US" smtClean="0"/>
              <a:pPr/>
              <a:t>32</a:t>
            </a:fld>
            <a:endParaRPr lang="en-US"/>
          </a:p>
        </p:txBody>
      </p:sp>
    </p:spTree>
    <p:extLst>
      <p:ext uri="{BB962C8B-B14F-4D97-AF65-F5344CB8AC3E}">
        <p14:creationId xmlns:p14="http://schemas.microsoft.com/office/powerpoint/2010/main" val="379226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 default is just term frequency</a:t>
            </a:r>
          </a:p>
          <a:p>
            <a:r>
              <a:rPr lang="en-US">
                <a:ea typeface="ＭＳ Ｐゴシック" charset="0"/>
                <a:cs typeface="ＭＳ Ｐゴシック" charset="0"/>
              </a:rPr>
              <a:t>ltc is best known form of weighting</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Lucida Sans" charset="0"/>
                <a:ea typeface="ＭＳ Ｐゴシック" charset="0"/>
                <a:cs typeface="Arial Unicode MS" charset="0"/>
              </a:defRPr>
            </a:lvl1pPr>
            <a:lvl2pPr marL="35879619" indent="-35447153" eaLnBrk="0" hangingPunct="0">
              <a:defRPr sz="2300">
                <a:solidFill>
                  <a:schemeClr val="tx1"/>
                </a:solidFill>
                <a:latin typeface="Lucida Sans" charset="0"/>
                <a:ea typeface="Arial Unicode MS" charset="0"/>
                <a:cs typeface="Arial Unicode MS" charset="0"/>
              </a:defRPr>
            </a:lvl2pPr>
            <a:lvl3pPr eaLnBrk="0" hangingPunct="0">
              <a:defRPr sz="2300">
                <a:solidFill>
                  <a:schemeClr val="tx1"/>
                </a:solidFill>
                <a:latin typeface="Lucida Sans" charset="0"/>
                <a:ea typeface="Arial Unicode MS" charset="0"/>
                <a:cs typeface="Arial Unicode MS" charset="0"/>
              </a:defRPr>
            </a:lvl3pPr>
            <a:lvl4pPr eaLnBrk="0" hangingPunct="0">
              <a:defRPr sz="2300">
                <a:solidFill>
                  <a:schemeClr val="tx1"/>
                </a:solidFill>
                <a:latin typeface="Lucida Sans" charset="0"/>
                <a:ea typeface="Arial Unicode MS" charset="0"/>
                <a:cs typeface="Arial Unicode MS" charset="0"/>
              </a:defRPr>
            </a:lvl4pPr>
            <a:lvl5pPr eaLnBrk="0" hangingPunct="0">
              <a:defRPr sz="2300">
                <a:solidFill>
                  <a:schemeClr val="tx1"/>
                </a:solidFill>
                <a:latin typeface="Lucida Sans" charset="0"/>
                <a:ea typeface="Arial Unicode MS" charset="0"/>
                <a:cs typeface="Arial Unicode MS" charset="0"/>
              </a:defRPr>
            </a:lvl5pPr>
            <a:lvl6pPr marL="432465" eaLnBrk="0" fontAlgn="base" hangingPunct="0">
              <a:spcBef>
                <a:spcPct val="0"/>
              </a:spcBef>
              <a:spcAft>
                <a:spcPct val="0"/>
              </a:spcAft>
              <a:defRPr sz="2300">
                <a:solidFill>
                  <a:schemeClr val="tx1"/>
                </a:solidFill>
                <a:latin typeface="Lucida Sans" charset="0"/>
                <a:ea typeface="Arial Unicode MS" charset="0"/>
                <a:cs typeface="Arial Unicode MS" charset="0"/>
              </a:defRPr>
            </a:lvl6pPr>
            <a:lvl7pPr marL="864931" eaLnBrk="0" fontAlgn="base" hangingPunct="0">
              <a:spcBef>
                <a:spcPct val="0"/>
              </a:spcBef>
              <a:spcAft>
                <a:spcPct val="0"/>
              </a:spcAft>
              <a:defRPr sz="2300">
                <a:solidFill>
                  <a:schemeClr val="tx1"/>
                </a:solidFill>
                <a:latin typeface="Lucida Sans" charset="0"/>
                <a:ea typeface="Arial Unicode MS" charset="0"/>
                <a:cs typeface="Arial Unicode MS" charset="0"/>
              </a:defRPr>
            </a:lvl7pPr>
            <a:lvl8pPr marL="1297396" eaLnBrk="0" fontAlgn="base" hangingPunct="0">
              <a:spcBef>
                <a:spcPct val="0"/>
              </a:spcBef>
              <a:spcAft>
                <a:spcPct val="0"/>
              </a:spcAft>
              <a:defRPr sz="2300">
                <a:solidFill>
                  <a:schemeClr val="tx1"/>
                </a:solidFill>
                <a:latin typeface="Lucida Sans" charset="0"/>
                <a:ea typeface="Arial Unicode MS" charset="0"/>
                <a:cs typeface="Arial Unicode MS" charset="0"/>
              </a:defRPr>
            </a:lvl8pPr>
            <a:lvl9pPr marL="1729862" eaLnBrk="0" fontAlgn="base" hangingPunct="0">
              <a:spcBef>
                <a:spcPct val="0"/>
              </a:spcBef>
              <a:spcAft>
                <a:spcPct val="0"/>
              </a:spcAft>
              <a:defRPr sz="2300">
                <a:solidFill>
                  <a:schemeClr val="tx1"/>
                </a:solidFill>
                <a:latin typeface="Lucida Sans" charset="0"/>
                <a:ea typeface="Arial Unicode MS" charset="0"/>
                <a:cs typeface="Arial Unicode MS" charset="0"/>
              </a:defRPr>
            </a:lvl9pPr>
          </a:lstStyle>
          <a:p>
            <a:pPr eaLnBrk="1" hangingPunct="1"/>
            <a:fld id="{B5FA4E0D-04C5-9F40-AD93-7EED497EE0A0}" type="slidenum">
              <a:rPr lang="en-US" sz="1100"/>
              <a:pPr eaLnBrk="1" hangingPunct="1"/>
              <a:t>34</a:t>
            </a:fld>
            <a:endParaRPr lang="en-US" sz="1100"/>
          </a:p>
        </p:txBody>
      </p:sp>
    </p:spTree>
    <p:extLst>
      <p:ext uri="{BB962C8B-B14F-4D97-AF65-F5344CB8AC3E}">
        <p14:creationId xmlns:p14="http://schemas.microsoft.com/office/powerpoint/2010/main" val="18835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Lucene 6.0 released 8 April 2016 has this!</a:t>
            </a:r>
          </a:p>
        </p:txBody>
      </p:sp>
      <p:sp>
        <p:nvSpPr>
          <p:cNvPr id="4" name="Slide Number Placeholder 3"/>
          <p:cNvSpPr>
            <a:spLocks noGrp="1"/>
          </p:cNvSpPr>
          <p:nvPr>
            <p:ph type="sldNum" sz="quarter" idx="10"/>
          </p:nvPr>
        </p:nvSpPr>
        <p:spPr/>
        <p:txBody>
          <a:bodyPr/>
          <a:lstStyle/>
          <a:p>
            <a:fld id="{75A24E07-1FDD-2643-B922-C0CE5D003F5E}" type="slidenum">
              <a:rPr lang="en-US" smtClean="0"/>
              <a:pPr/>
              <a:t>35</a:t>
            </a:fld>
            <a:endParaRPr lang="en-US"/>
          </a:p>
        </p:txBody>
      </p:sp>
    </p:spTree>
    <p:extLst>
      <p:ext uri="{BB962C8B-B14F-4D97-AF65-F5344CB8AC3E}">
        <p14:creationId xmlns:p14="http://schemas.microsoft.com/office/powerpoint/2010/main" val="258216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Cathexis</a:t>
            </a:r>
            <a:r>
              <a:rPr lang="en-US" baseline="0" dirty="0"/>
              <a:t> = </a:t>
            </a:r>
            <a:r>
              <a:rPr lang="en-US" sz="1200" kern="1200" dirty="0">
                <a:solidFill>
                  <a:schemeClr val="tx1"/>
                </a:solidFill>
                <a:latin typeface="+mn-lt"/>
                <a:ea typeface="ＭＳ Ｐゴシック" charset="0"/>
                <a:cs typeface="ＭＳ Ｐゴシック" charset="0"/>
              </a:rPr>
              <a:t>the concentration of mental energy on one particular person, idea, or object (especially to an unhealthy degree).</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43</a:t>
            </a:fld>
            <a:endParaRPr lang="en-US"/>
          </a:p>
        </p:txBody>
      </p:sp>
    </p:spTree>
    <p:extLst>
      <p:ext uri="{BB962C8B-B14F-4D97-AF65-F5344CB8AC3E}">
        <p14:creationId xmlns:p14="http://schemas.microsoft.com/office/powerpoint/2010/main" val="249038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Simple topic model … if you know other topic models like LDA, you might think of other ways of doing this. Here, the model directly boosts the term frequency of a bunch of words.</a:t>
            </a:r>
            <a:r>
              <a:rPr lang="en-US" baseline="0" dirty="0"/>
              <a:t> Generative language model.</a:t>
            </a:r>
            <a:endParaRPr lang="en-US" dirty="0"/>
          </a:p>
          <a:p>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46</a:t>
            </a:fld>
            <a:endParaRPr lang="en-US"/>
          </a:p>
        </p:txBody>
      </p:sp>
    </p:spTree>
    <p:extLst>
      <p:ext uri="{BB962C8B-B14F-4D97-AF65-F5344CB8AC3E}">
        <p14:creationId xmlns:p14="http://schemas.microsoft.com/office/powerpoint/2010/main" val="3797809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47</a:t>
            </a:fld>
            <a:endParaRPr lang="en-US"/>
          </a:p>
        </p:txBody>
      </p:sp>
    </p:spTree>
    <p:extLst>
      <p:ext uri="{BB962C8B-B14F-4D97-AF65-F5344CB8AC3E}">
        <p14:creationId xmlns:p14="http://schemas.microsoft.com/office/powerpoint/2010/main" val="3065072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Concave upper two</a:t>
            </a:r>
            <a:r>
              <a:rPr lang="en-US" baseline="0" dirty="0"/>
              <a:t> curves are for more “realistic” parameter values, so we want to approximate those ones not bottom ones.</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49</a:t>
            </a:fld>
            <a:endParaRPr lang="en-US"/>
          </a:p>
        </p:txBody>
      </p:sp>
    </p:spTree>
    <p:extLst>
      <p:ext uri="{BB962C8B-B14F-4D97-AF65-F5344CB8AC3E}">
        <p14:creationId xmlns:p14="http://schemas.microsoft.com/office/powerpoint/2010/main" val="3763928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still don’t model document length</a:t>
            </a:r>
          </a:p>
        </p:txBody>
      </p:sp>
      <p:sp>
        <p:nvSpPr>
          <p:cNvPr id="4" name="Slide Number Placeholder 3"/>
          <p:cNvSpPr>
            <a:spLocks noGrp="1"/>
          </p:cNvSpPr>
          <p:nvPr>
            <p:ph type="sldNum" sz="quarter" idx="10"/>
          </p:nvPr>
        </p:nvSpPr>
        <p:spPr/>
        <p:txBody>
          <a:bodyPr/>
          <a:lstStyle/>
          <a:p>
            <a:fld id="{75A24E07-1FDD-2643-B922-C0CE5D003F5E}" type="slidenum">
              <a:rPr lang="en-US" smtClean="0"/>
              <a:pPr/>
              <a:t>53</a:t>
            </a:fld>
            <a:endParaRPr lang="en-US"/>
          </a:p>
        </p:txBody>
      </p:sp>
    </p:spTree>
    <p:extLst>
      <p:ext uri="{BB962C8B-B14F-4D97-AF65-F5344CB8AC3E}">
        <p14:creationId xmlns:p14="http://schemas.microsoft.com/office/powerpoint/2010/main" val="245072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second</a:t>
            </a:r>
            <a:r>
              <a:rPr lang="en-US" baseline="0" dirty="0"/>
              <a:t> half!</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55</a:t>
            </a:fld>
            <a:endParaRPr lang="en-US"/>
          </a:p>
        </p:txBody>
      </p:sp>
    </p:spTree>
    <p:extLst>
      <p:ext uri="{BB962C8B-B14F-4D97-AF65-F5344CB8AC3E}">
        <p14:creationId xmlns:p14="http://schemas.microsoft.com/office/powerpoint/2010/main" val="179610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Lucene calls zones “fields”</a:t>
            </a:r>
          </a:p>
        </p:txBody>
      </p:sp>
      <p:sp>
        <p:nvSpPr>
          <p:cNvPr id="4" name="Slide Number Placeholder 3"/>
          <p:cNvSpPr>
            <a:spLocks noGrp="1"/>
          </p:cNvSpPr>
          <p:nvPr>
            <p:ph type="sldNum" sz="quarter" idx="10"/>
          </p:nvPr>
        </p:nvSpPr>
        <p:spPr/>
        <p:txBody>
          <a:bodyPr/>
          <a:lstStyle/>
          <a:p>
            <a:fld id="{75A24E07-1FDD-2643-B922-C0CE5D003F5E}" type="slidenum">
              <a:rPr lang="en-US" smtClean="0"/>
              <a:pPr/>
              <a:t>60</a:t>
            </a:fld>
            <a:endParaRPr lang="en-US"/>
          </a:p>
        </p:txBody>
      </p:sp>
    </p:spTree>
    <p:extLst>
      <p:ext uri="{BB962C8B-B14F-4D97-AF65-F5344CB8AC3E}">
        <p14:creationId xmlns:p14="http://schemas.microsoft.com/office/powerpoint/2010/main" val="69623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EFCED-3E00-6C41-AA43-5732B9E1BFED}" type="slidenum">
              <a:rPr lang="en-US"/>
              <a:pPr/>
              <a:t>6</a:t>
            </a:fld>
            <a:endParaRPr lang="en-US"/>
          </a:p>
        </p:txBody>
      </p:sp>
      <p:sp>
        <p:nvSpPr>
          <p:cNvPr id="105474" name="Rectangle 2"/>
          <p:cNvSpPr>
            <a:spLocks noGrp="1" noRot="1" noChangeAspect="1" noChangeArrowheads="1"/>
          </p:cNvSpPr>
          <p:nvPr>
            <p:ph type="sldImg"/>
          </p:nvPr>
        </p:nvSpPr>
        <p:spPr bwMode="auto">
          <a:xfrm>
            <a:off x="1155700" y="682625"/>
            <a:ext cx="4548188" cy="341153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34881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evidence for eliteness. Calculate saturation here.</a:t>
            </a:r>
          </a:p>
          <a:p>
            <a:r>
              <a:rPr lang="en-US" dirty="0"/>
              <a:t>Second is final document</a:t>
            </a:r>
            <a:r>
              <a:rPr lang="en-US" baseline="0" dirty="0"/>
              <a:t> score</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62</a:t>
            </a:fld>
            <a:endParaRPr lang="en-US"/>
          </a:p>
        </p:txBody>
      </p:sp>
    </p:spTree>
    <p:extLst>
      <p:ext uri="{BB962C8B-B14F-4D97-AF65-F5344CB8AC3E}">
        <p14:creationId xmlns:p14="http://schemas.microsoft.com/office/powerpoint/2010/main" val="181511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dirty="0" err="1"/>
              <a:t>poisson</a:t>
            </a:r>
            <a:r>
              <a:rPr lang="en-US" baseline="0" dirty="0"/>
              <a:t> parameters are different for different zones, should vary BM25F parameters.</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64</a:t>
            </a:fld>
            <a:endParaRPr lang="en-US"/>
          </a:p>
        </p:txBody>
      </p:sp>
    </p:spTree>
    <p:extLst>
      <p:ext uri="{BB962C8B-B14F-4D97-AF65-F5344CB8AC3E}">
        <p14:creationId xmlns:p14="http://schemas.microsoft.com/office/powerpoint/2010/main" val="3356452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DCA18-D75B-DD48-AB2B-85C6C829C4BA}" type="slidenum">
              <a:rPr lang="en-US"/>
              <a:pPr/>
              <a:t>68</a:t>
            </a:fld>
            <a:endParaRPr lang="en-US"/>
          </a:p>
        </p:txBody>
      </p:sp>
      <p:sp>
        <p:nvSpPr>
          <p:cNvPr id="166914" name="Rectangle 2"/>
          <p:cNvSpPr>
            <a:spLocks noGrp="1" noRot="1" noChangeAspect="1" noChangeArrowheads="1"/>
          </p:cNvSpPr>
          <p:nvPr>
            <p:ph type="sldImg"/>
          </p:nvPr>
        </p:nvSpPr>
        <p:spPr bwMode="auto">
          <a:xfrm>
            <a:off x="1155700" y="682625"/>
            <a:ext cx="4548188" cy="3411538"/>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66915" name="Rectangle 3"/>
          <p:cNvSpPr>
            <a:spLocks noGrp="1" noChangeArrowheads="1"/>
          </p:cNvSpPr>
          <p:nvPr>
            <p:ph type="body" idx="1"/>
          </p:nvPr>
        </p:nvSpPr>
        <p:spPr bwMode="auto">
          <a:xfrm>
            <a:off x="914400" y="4321175"/>
            <a:ext cx="5029200" cy="41703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1669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1F783-017A-0D44-AF00-2E046320CD89}" type="slidenum">
              <a:rPr lang="en-US"/>
              <a:pPr/>
              <a:t>12</a:t>
            </a:fld>
            <a:endParaRPr lang="en-US"/>
          </a:p>
        </p:txBody>
      </p:sp>
      <p:sp>
        <p:nvSpPr>
          <p:cNvPr id="117762" name="Rectangle 2"/>
          <p:cNvSpPr>
            <a:spLocks noGrp="1" noChangeArrowheads="1"/>
          </p:cNvSpPr>
          <p:nvPr>
            <p:ph type="body" idx="1"/>
          </p:nvPr>
        </p:nvSpPr>
        <p:spPr bwMode="auto">
          <a:xfrm>
            <a:off x="912813" y="4341813"/>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488" tIns="44450" rIns="90488" bIns="44450"/>
          <a:lstStyle/>
          <a:p>
            <a:r>
              <a:rPr lang="en-US"/>
              <a:t>In addition to the </a:t>
            </a:r>
            <a:r>
              <a:rPr lang="ja-JP" altLang="en-US">
                <a:latin typeface="Arial"/>
              </a:rPr>
              <a:t>“</a:t>
            </a:r>
            <a:r>
              <a:rPr lang="en-US"/>
              <a:t>document independence assumption</a:t>
            </a:r>
            <a:r>
              <a:rPr lang="ja-JP" altLang="en-US">
                <a:latin typeface="Arial"/>
              </a:rPr>
              <a:t>”</a:t>
            </a:r>
            <a:r>
              <a:rPr lang="en-US"/>
              <a:t> on previous slide, we have a </a:t>
            </a:r>
            <a:r>
              <a:rPr lang="ja-JP" altLang="en-US">
                <a:latin typeface="Arial"/>
              </a:rPr>
              <a:t>“</a:t>
            </a:r>
            <a:r>
              <a:rPr lang="en-US"/>
              <a:t>term independence assumption</a:t>
            </a:r>
            <a:r>
              <a:rPr lang="ja-JP" altLang="en-US">
                <a:latin typeface="Arial"/>
              </a:rPr>
              <a:t>”</a:t>
            </a:r>
            <a:r>
              <a:rPr lang="en-US"/>
              <a:t>: terms</a:t>
            </a:r>
            <a:r>
              <a:rPr lang="ja-JP" altLang="en-US">
                <a:latin typeface="Arial"/>
              </a:rPr>
              <a:t>’</a:t>
            </a:r>
            <a:r>
              <a:rPr lang="en-US"/>
              <a:t> contributions to relevance are treated as independent events.</a:t>
            </a:r>
          </a:p>
          <a:p>
            <a:r>
              <a:rPr lang="en-US"/>
              <a:t>Okapi is one particular way of estimating probability given tf, df, and length.</a:t>
            </a:r>
          </a:p>
        </p:txBody>
      </p:sp>
      <p:sp>
        <p:nvSpPr>
          <p:cNvPr id="117763" name="Rectangle 3"/>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Tree>
    <p:extLst>
      <p:ext uri="{BB962C8B-B14F-4D97-AF65-F5344CB8AC3E}">
        <p14:creationId xmlns:p14="http://schemas.microsoft.com/office/powerpoint/2010/main" val="277617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17</a:t>
            </a:fld>
            <a:endParaRPr lang="en-US"/>
          </a:p>
        </p:txBody>
      </p:sp>
    </p:spTree>
    <p:extLst>
      <p:ext uri="{BB962C8B-B14F-4D97-AF65-F5344CB8AC3E}">
        <p14:creationId xmlns:p14="http://schemas.microsoft.com/office/powerpoint/2010/main" val="424298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all terms in query into right</a:t>
            </a:r>
            <a:r>
              <a:rPr lang="en-US" baseline="0" dirty="0"/>
              <a:t> product and then divide through by them in left product.</a:t>
            </a:r>
          </a:p>
          <a:p>
            <a:r>
              <a:rPr lang="en-US" baseline="0" dirty="0"/>
              <a:t>Just go straight from the top to the bottom line with a multiply and a divide.</a:t>
            </a:r>
            <a:endParaRPr lang="en-US" dirty="0"/>
          </a:p>
        </p:txBody>
      </p:sp>
      <p:sp>
        <p:nvSpPr>
          <p:cNvPr id="4" name="Slide Number Placeholder 3"/>
          <p:cNvSpPr>
            <a:spLocks noGrp="1"/>
          </p:cNvSpPr>
          <p:nvPr>
            <p:ph type="sldNum" sz="quarter" idx="10"/>
          </p:nvPr>
        </p:nvSpPr>
        <p:spPr/>
        <p:txBody>
          <a:bodyPr/>
          <a:lstStyle/>
          <a:p>
            <a:fld id="{75A24E07-1FDD-2643-B922-C0CE5D003F5E}" type="slidenum">
              <a:rPr lang="en-US" smtClean="0"/>
              <a:pPr/>
              <a:t>18</a:t>
            </a:fld>
            <a:endParaRPr lang="en-US"/>
          </a:p>
        </p:txBody>
      </p:sp>
    </p:spTree>
    <p:extLst>
      <p:ext uri="{BB962C8B-B14F-4D97-AF65-F5344CB8AC3E}">
        <p14:creationId xmlns:p14="http://schemas.microsoft.com/office/powerpoint/2010/main" val="108081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F452A-31DE-EF45-9C2F-1BE6FF501E27}" type="slidenum">
              <a:rPr lang="en-US"/>
              <a:pPr/>
              <a:t>20</a:t>
            </a:fld>
            <a:endParaRPr lang="en-US"/>
          </a:p>
        </p:txBody>
      </p:sp>
      <p:sp>
        <p:nvSpPr>
          <p:cNvPr id="1976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7635" name="Rectangle 3"/>
          <p:cNvSpPr>
            <a:spLocks noGrp="1" noChangeArrowheads="1"/>
          </p:cNvSpPr>
          <p:nvPr>
            <p:ph type="body" idx="1"/>
          </p:nvPr>
        </p:nvSpPr>
        <p:spPr/>
        <p:txBody>
          <a:bodyPr/>
          <a:lstStyle/>
          <a:p>
            <a:r>
              <a:rPr lang="en-US"/>
              <a:t>Used to say: </a:t>
            </a:r>
            <a:r>
              <a:rPr kumimoji="0" lang="en-US">
                <a:solidFill>
                  <a:schemeClr val="tx2"/>
                </a:solidFill>
              </a:rPr>
              <a:t>Linear Discriminant Function, because it is a linear function in terms of log probabilities, but maybe that</a:t>
            </a:r>
            <a:r>
              <a:rPr kumimoji="0" lang="ja-JP" altLang="en-US">
                <a:solidFill>
                  <a:schemeClr val="tx2"/>
                </a:solidFill>
                <a:latin typeface="Arial"/>
              </a:rPr>
              <a:t>’</a:t>
            </a:r>
            <a:r>
              <a:rPr kumimoji="0" lang="en-US">
                <a:solidFill>
                  <a:schemeClr val="tx2"/>
                </a:solidFill>
              </a:rPr>
              <a:t>s too far afield for here, and is better discussed later</a:t>
            </a:r>
            <a:endParaRPr lang="en-US"/>
          </a:p>
        </p:txBody>
      </p:sp>
    </p:spTree>
    <p:extLst>
      <p:ext uri="{BB962C8B-B14F-4D97-AF65-F5344CB8AC3E}">
        <p14:creationId xmlns:p14="http://schemas.microsoft.com/office/powerpoint/2010/main" val="200274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F6C45-9900-F741-98B6-6B1AA105C003}" type="slidenum">
              <a:rPr lang="en-US"/>
              <a:pPr/>
              <a:t>22</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8659" name="Rectangle 3"/>
          <p:cNvSpPr>
            <a:spLocks noGrp="1" noChangeArrowheads="1"/>
          </p:cNvSpPr>
          <p:nvPr>
            <p:ph type="body" idx="1"/>
          </p:nvPr>
        </p:nvSpPr>
        <p:spPr/>
        <p:txBody>
          <a:bodyPr/>
          <a:lstStyle/>
          <a:p>
            <a:r>
              <a:rPr lang="en-US" dirty="0" err="1"/>
              <a:t>p_i</a:t>
            </a:r>
            <a:r>
              <a:rPr lang="en-US" dirty="0"/>
              <a:t>(1</a:t>
            </a:r>
            <a:r>
              <a:rPr lang="en-US" baseline="0" dirty="0"/>
              <a:t> – </a:t>
            </a:r>
            <a:r>
              <a:rPr lang="en-US" baseline="0" dirty="0" err="1"/>
              <a:t>r_i</a:t>
            </a:r>
            <a:r>
              <a:rPr lang="en-US" baseline="0" dirty="0"/>
              <a:t>) / </a:t>
            </a:r>
            <a:r>
              <a:rPr lang="en-US" baseline="0" dirty="0" err="1"/>
              <a:t>r_i</a:t>
            </a:r>
            <a:r>
              <a:rPr lang="en-US" baseline="0" dirty="0"/>
              <a:t>(1 - </a:t>
            </a:r>
            <a:r>
              <a:rPr lang="en-US" baseline="0" dirty="0" err="1"/>
              <a:t>p_i</a:t>
            </a:r>
            <a:r>
              <a:rPr lang="en-US" baseline="0" dirty="0"/>
              <a:t>) = denominators cancel out.</a:t>
            </a:r>
          </a:p>
          <a:p>
            <a:r>
              <a:rPr lang="en-US" baseline="0" dirty="0"/>
              <a:t>Log expression has numerators of p / (1 – p ) and denominators r / (1 – r).</a:t>
            </a:r>
          </a:p>
          <a:p>
            <a:endParaRPr lang="en-US" dirty="0"/>
          </a:p>
          <a:p>
            <a:r>
              <a:rPr lang="en-US" dirty="0" err="1"/>
              <a:t>Prabhakar</a:t>
            </a:r>
            <a:r>
              <a:rPr lang="en-US" dirty="0"/>
              <a:t> wanted the add 0.5 explained.  Here or elsewhere?</a:t>
            </a:r>
          </a:p>
          <a:p>
            <a:r>
              <a:rPr kumimoji="0" lang="en-US" dirty="0"/>
              <a:t>Log odds ratio. Add 0.5 to every expression</a:t>
            </a:r>
          </a:p>
          <a:p>
            <a:endParaRPr lang="en-US" dirty="0"/>
          </a:p>
          <a:p>
            <a:endParaRPr lang="en-US" dirty="0"/>
          </a:p>
        </p:txBody>
      </p:sp>
    </p:spTree>
    <p:extLst>
      <p:ext uri="{BB962C8B-B14F-4D97-AF65-F5344CB8AC3E}">
        <p14:creationId xmlns:p14="http://schemas.microsoft.com/office/powerpoint/2010/main" val="46606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Why do you get these numbers?</a:t>
            </a:r>
          </a:p>
          <a:p>
            <a:r>
              <a:rPr lang="en-US">
                <a:ea typeface="ＭＳ Ｐゴシック" charset="0"/>
                <a:cs typeface="ＭＳ Ｐゴシック" charset="0"/>
              </a:rPr>
              <a:t>Suggests df is better.</a:t>
            </a:r>
          </a:p>
          <a:p>
            <a:endParaRPr lang="en-US">
              <a:ea typeface="ＭＳ Ｐゴシック" charset="0"/>
              <a:cs typeface="ＭＳ Ｐゴシック"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Lucida Sans" charset="0"/>
                <a:ea typeface="ＭＳ Ｐゴシック" charset="0"/>
                <a:cs typeface="Arial Unicode MS" charset="0"/>
              </a:defRPr>
            </a:lvl1pPr>
            <a:lvl2pPr marL="35879619" indent="-35447153" eaLnBrk="0" hangingPunct="0">
              <a:defRPr sz="2300">
                <a:solidFill>
                  <a:schemeClr val="tx1"/>
                </a:solidFill>
                <a:latin typeface="Lucida Sans" charset="0"/>
                <a:ea typeface="Arial Unicode MS" charset="0"/>
                <a:cs typeface="Arial Unicode MS" charset="0"/>
              </a:defRPr>
            </a:lvl2pPr>
            <a:lvl3pPr eaLnBrk="0" hangingPunct="0">
              <a:defRPr sz="2300">
                <a:solidFill>
                  <a:schemeClr val="tx1"/>
                </a:solidFill>
                <a:latin typeface="Lucida Sans" charset="0"/>
                <a:ea typeface="Arial Unicode MS" charset="0"/>
                <a:cs typeface="Arial Unicode MS" charset="0"/>
              </a:defRPr>
            </a:lvl3pPr>
            <a:lvl4pPr eaLnBrk="0" hangingPunct="0">
              <a:defRPr sz="2300">
                <a:solidFill>
                  <a:schemeClr val="tx1"/>
                </a:solidFill>
                <a:latin typeface="Lucida Sans" charset="0"/>
                <a:ea typeface="Arial Unicode MS" charset="0"/>
                <a:cs typeface="Arial Unicode MS" charset="0"/>
              </a:defRPr>
            </a:lvl4pPr>
            <a:lvl5pPr eaLnBrk="0" hangingPunct="0">
              <a:defRPr sz="2300">
                <a:solidFill>
                  <a:schemeClr val="tx1"/>
                </a:solidFill>
                <a:latin typeface="Lucida Sans" charset="0"/>
                <a:ea typeface="Arial Unicode MS" charset="0"/>
                <a:cs typeface="Arial Unicode MS" charset="0"/>
              </a:defRPr>
            </a:lvl5pPr>
            <a:lvl6pPr marL="432465" eaLnBrk="0" fontAlgn="base" hangingPunct="0">
              <a:spcBef>
                <a:spcPct val="0"/>
              </a:spcBef>
              <a:spcAft>
                <a:spcPct val="0"/>
              </a:spcAft>
              <a:defRPr sz="2300">
                <a:solidFill>
                  <a:schemeClr val="tx1"/>
                </a:solidFill>
                <a:latin typeface="Lucida Sans" charset="0"/>
                <a:ea typeface="Arial Unicode MS" charset="0"/>
                <a:cs typeface="Arial Unicode MS" charset="0"/>
              </a:defRPr>
            </a:lvl6pPr>
            <a:lvl7pPr marL="864931" eaLnBrk="0" fontAlgn="base" hangingPunct="0">
              <a:spcBef>
                <a:spcPct val="0"/>
              </a:spcBef>
              <a:spcAft>
                <a:spcPct val="0"/>
              </a:spcAft>
              <a:defRPr sz="2300">
                <a:solidFill>
                  <a:schemeClr val="tx1"/>
                </a:solidFill>
                <a:latin typeface="Lucida Sans" charset="0"/>
                <a:ea typeface="Arial Unicode MS" charset="0"/>
                <a:cs typeface="Arial Unicode MS" charset="0"/>
              </a:defRPr>
            </a:lvl7pPr>
            <a:lvl8pPr marL="1297396" eaLnBrk="0" fontAlgn="base" hangingPunct="0">
              <a:spcBef>
                <a:spcPct val="0"/>
              </a:spcBef>
              <a:spcAft>
                <a:spcPct val="0"/>
              </a:spcAft>
              <a:defRPr sz="2300">
                <a:solidFill>
                  <a:schemeClr val="tx1"/>
                </a:solidFill>
                <a:latin typeface="Lucida Sans" charset="0"/>
                <a:ea typeface="Arial Unicode MS" charset="0"/>
                <a:cs typeface="Arial Unicode MS" charset="0"/>
              </a:defRPr>
            </a:lvl8pPr>
            <a:lvl9pPr marL="1729862" eaLnBrk="0" fontAlgn="base" hangingPunct="0">
              <a:spcBef>
                <a:spcPct val="0"/>
              </a:spcBef>
              <a:spcAft>
                <a:spcPct val="0"/>
              </a:spcAft>
              <a:defRPr sz="2300">
                <a:solidFill>
                  <a:schemeClr val="tx1"/>
                </a:solidFill>
                <a:latin typeface="Lucida Sans" charset="0"/>
                <a:ea typeface="Arial Unicode MS" charset="0"/>
                <a:cs typeface="Arial Unicode MS" charset="0"/>
              </a:defRPr>
            </a:lvl9pPr>
          </a:lstStyle>
          <a:p>
            <a:pPr eaLnBrk="1" hangingPunct="1"/>
            <a:fld id="{C07F07BA-8E8E-5640-BF6D-013251920156}" type="slidenum">
              <a:rPr lang="en-US" sz="1100"/>
              <a:pPr eaLnBrk="1" hangingPunct="1"/>
              <a:t>24</a:t>
            </a:fld>
            <a:endParaRPr lang="en-US" sz="1100"/>
          </a:p>
        </p:txBody>
      </p:sp>
    </p:spTree>
    <p:extLst>
      <p:ext uri="{BB962C8B-B14F-4D97-AF65-F5344CB8AC3E}">
        <p14:creationId xmlns:p14="http://schemas.microsoft.com/office/powerpoint/2010/main" val="206136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15E0E-99C8-C94E-9BBA-E9B1795A3C03}" type="slidenum">
              <a:rPr lang="en-US"/>
              <a:pPr/>
              <a:t>26</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0707" name="Rectangle 3"/>
          <p:cNvSpPr>
            <a:spLocks noGrp="1" noChangeArrowheads="1"/>
          </p:cNvSpPr>
          <p:nvPr>
            <p:ph type="body" idx="1"/>
          </p:nvPr>
        </p:nvSpPr>
        <p:spPr/>
        <p:txBody>
          <a:bodyPr/>
          <a:lstStyle/>
          <a:p>
            <a:r>
              <a:rPr lang="en-US"/>
              <a:t>explicit Bayesian smoothing with a prior</a:t>
            </a:r>
          </a:p>
        </p:txBody>
      </p:sp>
    </p:spTree>
    <p:extLst>
      <p:ext uri="{BB962C8B-B14F-4D97-AF65-F5344CB8AC3E}">
        <p14:creationId xmlns:p14="http://schemas.microsoft.com/office/powerpoint/2010/main" val="208445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sz="3600">
                <a:solidFill>
                  <a:srgbClr val="FBFCFF"/>
                </a:solidFill>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6" name="Rectangle 5"/>
          <p:cNvSpPr/>
          <p:nvPr/>
        </p:nvSpPr>
        <p:spPr>
          <a:xfrm>
            <a:off x="830263" y="2590800"/>
            <a:ext cx="5646737" cy="830263"/>
          </a:xfrm>
          <a:prstGeom prst="rect">
            <a:avLst/>
          </a:prstGeom>
        </p:spPr>
        <p:txBody>
          <a:bodyPr wrap="none">
            <a:spAutoFit/>
          </a:bodyPr>
          <a:lstStyle/>
          <a:p>
            <a:r>
              <a:rPr lang="en-US" sz="4800" b="1">
                <a:solidFill>
                  <a:srgbClr val="139CB7"/>
                </a:solidFill>
                <a:latin typeface="Calibri"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fld id="{6E13AFA6-086B-2444-B70C-69C50B884306}" type="datetime1">
              <a:rPr lang="en-US"/>
              <a:pPr/>
              <a:t>2/27/2024</a:t>
            </a:fld>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6458409C-5287-2045-9303-96407578E061}" type="slidenum">
              <a:rPr lang="en-US"/>
              <a:pPr/>
              <a:t>‹#›</a:t>
            </a:fld>
            <a:endParaRPr lang="en-US"/>
          </a:p>
        </p:txBody>
      </p:sp>
    </p:spTree>
    <p:extLst>
      <p:ext uri="{BB962C8B-B14F-4D97-AF65-F5344CB8AC3E}">
        <p14:creationId xmlns:p14="http://schemas.microsoft.com/office/powerpoint/2010/main" val="43417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073ECB98-B50A-5347-A72C-E0F11225E23A}" type="datetime1">
              <a:rPr lang="en-US"/>
              <a:pPr/>
              <a:t>2/27/2024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3F678F9-7F56-1A4F-9717-C3E0B8A76930}" type="slidenum">
              <a:rPr lang="en-US"/>
              <a:pPr/>
              <a:t>‹#›</a:t>
            </a:fld>
            <a:endParaRPr lang="en-US"/>
          </a:p>
        </p:txBody>
      </p:sp>
    </p:spTree>
    <p:extLst>
      <p:ext uri="{BB962C8B-B14F-4D97-AF65-F5344CB8AC3E}">
        <p14:creationId xmlns:p14="http://schemas.microsoft.com/office/powerpoint/2010/main" val="104114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A7A46EB-2318-8041-BCCD-759386497D05}" type="datetime1">
              <a:rPr lang="en-US"/>
              <a:pPr/>
              <a:t>2/27/2024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1B4A62-7CE7-A446-9172-20B4B6A1D93D}" type="slidenum">
              <a:rPr lang="en-US"/>
              <a:pPr/>
              <a:t>‹#›</a:t>
            </a:fld>
            <a:endParaRPr lang="en-US"/>
          </a:p>
        </p:txBody>
      </p:sp>
    </p:spTree>
    <p:extLst>
      <p:ext uri="{BB962C8B-B14F-4D97-AF65-F5344CB8AC3E}">
        <p14:creationId xmlns:p14="http://schemas.microsoft.com/office/powerpoint/2010/main" val="138884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C023C96-B132-1B44-92B2-0E5039AEE70A}" type="datetime1">
              <a:rPr lang="en-US"/>
              <a:pPr/>
              <a:t>2/27/2024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3E70979-84F6-6C47-9682-19809606761D}" type="slidenum">
              <a:rPr lang="en-US"/>
              <a:pPr/>
              <a:t>‹#›</a:t>
            </a:fld>
            <a:endParaRPr lang="en-US"/>
          </a:p>
        </p:txBody>
      </p:sp>
    </p:spTree>
    <p:extLst>
      <p:ext uri="{BB962C8B-B14F-4D97-AF65-F5344CB8AC3E}">
        <p14:creationId xmlns:p14="http://schemas.microsoft.com/office/powerpoint/2010/main" val="374612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1DA8F2C-174E-0F44-B406-5C835211A147}" type="datetime1">
              <a:rPr lang="en-US"/>
              <a:pPr/>
              <a:t>2/27/2024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9043F9-5BE6-304B-A780-01ADB7792D86}" type="slidenum">
              <a:rPr lang="en-US"/>
              <a:pPr/>
              <a:t>‹#›</a:t>
            </a:fld>
            <a:endParaRPr lang="en-US"/>
          </a:p>
        </p:txBody>
      </p:sp>
    </p:spTree>
    <p:extLst>
      <p:ext uri="{BB962C8B-B14F-4D97-AF65-F5344CB8AC3E}">
        <p14:creationId xmlns:p14="http://schemas.microsoft.com/office/powerpoint/2010/main" val="348852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2B739663-E47E-3543-BB9C-0C00A7C3285E}" type="datetime1">
              <a:rPr lang="en-US"/>
              <a:pPr/>
              <a:t>2/27/2024</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3EF02626-B9A1-8C4A-B6EC-8DDE7F2053EB}" type="slidenum">
              <a:rPr lang="en-US"/>
              <a:pPr/>
              <a:t>‹#›</a:t>
            </a:fld>
            <a:endParaRPr lang="en-US"/>
          </a:p>
        </p:txBody>
      </p:sp>
    </p:spTree>
    <p:extLst>
      <p:ext uri="{BB962C8B-B14F-4D97-AF65-F5344CB8AC3E}">
        <p14:creationId xmlns:p14="http://schemas.microsoft.com/office/powerpoint/2010/main" val="239254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fld id="{339E15AD-0F71-644C-9F39-A5D5F76925C9}" type="datetime1">
              <a:rPr lang="en-US"/>
              <a:pPr/>
              <a:t>2/27/2024</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B1B4B7CE-BCCB-F24B-8385-704CC8C52E71}" type="slidenum">
              <a:rPr lang="en-US"/>
              <a:pPr/>
              <a:t>‹#›</a:t>
            </a:fld>
            <a:endParaRPr lang="en-US"/>
          </a:p>
        </p:txBody>
      </p:sp>
    </p:spTree>
    <p:extLst>
      <p:ext uri="{BB962C8B-B14F-4D97-AF65-F5344CB8AC3E}">
        <p14:creationId xmlns:p14="http://schemas.microsoft.com/office/powerpoint/2010/main" val="429288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28600" y="1447800"/>
            <a:ext cx="8686800" cy="1588"/>
          </a:xfrm>
          <a:prstGeom prst="line">
            <a:avLst/>
          </a:prstGeom>
          <a:ln w="38100" cap="flat" cmpd="sng" algn="ctr">
            <a:solidFill>
              <a:srgbClr val="139CB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1554000F-317A-724A-96AA-E04B0626C1B6}" type="datetime1">
              <a:rPr lang="en-US"/>
              <a:pPr/>
              <a:t>2/27/2024</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27FDAD36-90EC-274B-8558-8B1B197B3A30}" type="slidenum">
              <a:rPr lang="en-US"/>
              <a:pPr/>
              <a:t>‹#›</a:t>
            </a:fld>
            <a:endParaRPr lang="en-US"/>
          </a:p>
        </p:txBody>
      </p:sp>
    </p:spTree>
    <p:extLst>
      <p:ext uri="{BB962C8B-B14F-4D97-AF65-F5344CB8AC3E}">
        <p14:creationId xmlns:p14="http://schemas.microsoft.com/office/powerpoint/2010/main" val="152158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FF9994-9002-3F42-989D-3402ED5EB563}" type="datetime1">
              <a:rPr lang="en-US"/>
              <a:pPr/>
              <a:t>2/27/2024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0452BF5-6878-AE44-871C-241090AF6EFA}" type="slidenum">
              <a:rPr lang="en-US"/>
              <a:pPr/>
              <a:t>‹#›</a:t>
            </a:fld>
            <a:endParaRPr lang="en-US"/>
          </a:p>
        </p:txBody>
      </p:sp>
    </p:spTree>
    <p:extLst>
      <p:ext uri="{BB962C8B-B14F-4D97-AF65-F5344CB8AC3E}">
        <p14:creationId xmlns:p14="http://schemas.microsoft.com/office/powerpoint/2010/main" val="308076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B9FC65A-2C86-A44F-A1BE-B63F589CB0BF}" type="datetime1">
              <a:rPr lang="en-US"/>
              <a:pPr/>
              <a:t>2/27/2024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DF21048-A3A7-1540-A8AB-49DF79E3EABC}" type="slidenum">
              <a:rPr lang="en-US"/>
              <a:pPr/>
              <a:t>‹#›</a:t>
            </a:fld>
            <a:endParaRPr lang="en-US"/>
          </a:p>
        </p:txBody>
      </p:sp>
    </p:spTree>
    <p:extLst>
      <p:ext uri="{BB962C8B-B14F-4D97-AF65-F5344CB8AC3E}">
        <p14:creationId xmlns:p14="http://schemas.microsoft.com/office/powerpoint/2010/main" val="91092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F0E6903-B22C-3E4A-BE2E-C8EA0B9DDF3A}" type="datetime1">
              <a:rPr lang="en-US"/>
              <a:pPr/>
              <a:t>2/27/2024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63115A-9E67-0945-8DAA-4ECEA2759808}" type="slidenum">
              <a:rPr lang="en-US"/>
              <a:pPr/>
              <a:t>‹#›</a:t>
            </a:fld>
            <a:endParaRPr lang="en-US"/>
          </a:p>
        </p:txBody>
      </p:sp>
    </p:spTree>
    <p:extLst>
      <p:ext uri="{BB962C8B-B14F-4D97-AF65-F5344CB8AC3E}">
        <p14:creationId xmlns:p14="http://schemas.microsoft.com/office/powerpoint/2010/main" val="2349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444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DF4C787-762A-6241-89A2-E8BE3A04E823}" type="datetime1">
              <a:rPr lang="en-US"/>
              <a:pPr/>
              <a:t>2/27/2024</a:t>
            </a:fld>
            <a:endParaRPr lang="en-US"/>
          </a:p>
        </p:txBody>
      </p:sp>
      <p:sp>
        <p:nvSpPr>
          <p:cNvPr id="5" name="Footer Placeholder 4"/>
          <p:cNvSpPr>
            <a:spLocks noGrp="1"/>
          </p:cNvSpPr>
          <p:nvPr>
            <p:ph type="ftr" sz="quarter" idx="3"/>
          </p:nvPr>
        </p:nvSpPr>
        <p:spPr>
          <a:xfrm>
            <a:off x="3124200" y="6477000"/>
            <a:ext cx="2895600" cy="2444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A06A92A-3653-574B-9C41-A9C15614C5F3}" type="slidenum">
              <a:rPr lang="en-US"/>
              <a:pPr/>
              <a:t>‹#›</a:t>
            </a:fld>
            <a:endParaRPr lang="en-US"/>
          </a:p>
        </p:txBody>
      </p:sp>
      <p:sp>
        <p:nvSpPr>
          <p:cNvPr id="7" name="Rectangle 6"/>
          <p:cNvSpPr/>
          <p:nvPr/>
        </p:nvSpPr>
        <p:spPr>
          <a:xfrm>
            <a:off x="0" y="0"/>
            <a:ext cx="3733800" cy="274638"/>
          </a:xfrm>
          <a:prstGeom prst="rect">
            <a:avLst/>
          </a:prstGeom>
          <a:solidFill>
            <a:srgbClr val="0E4851"/>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1600" i="1">
                <a:solidFill>
                  <a:srgbClr val="FFFFFF"/>
                </a:solidFill>
                <a:latin typeface="Calibri" charset="0"/>
                <a:ea typeface="ＭＳ Ｐゴシック" charset="0"/>
                <a:cs typeface="ＭＳ Ｐゴシック" charset="0"/>
              </a:rPr>
              <a:t>Introduction to Information Retrieval</a:t>
            </a:r>
          </a:p>
        </p:txBody>
      </p:sp>
      <p:sp>
        <p:nvSpPr>
          <p:cNvPr id="8" name="Rectangle 7"/>
          <p:cNvSpPr/>
          <p:nvPr/>
        </p:nvSpPr>
        <p:spPr>
          <a:xfrm>
            <a:off x="3733800" y="0"/>
            <a:ext cx="3886200" cy="274638"/>
          </a:xfrm>
          <a:prstGeom prst="rect">
            <a:avLst/>
          </a:prstGeom>
          <a:solidFill>
            <a:srgbClr val="0E4851"/>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1600">
                <a:solidFill>
                  <a:srgbClr val="FFFFFF"/>
                </a:solidFill>
                <a:latin typeface="Calibri" charset="0"/>
                <a:ea typeface="ＭＳ Ｐゴシック" charset="0"/>
                <a:cs typeface="ＭＳ Ｐゴシック" charset="0"/>
              </a:rPr>
              <a:t> </a:t>
            </a:r>
          </a:p>
        </p:txBody>
      </p:sp>
      <p:sp>
        <p:nvSpPr>
          <p:cNvPr id="9" name="Rectangle 8"/>
          <p:cNvSpPr/>
          <p:nvPr/>
        </p:nvSpPr>
        <p:spPr>
          <a:xfrm>
            <a:off x="7620000" y="0"/>
            <a:ext cx="1524000" cy="274638"/>
          </a:xfrm>
          <a:prstGeom prst="rect">
            <a:avLst/>
          </a:prstGeom>
          <a:solidFill>
            <a:srgbClr val="139CB7"/>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1600">
                <a:solidFill>
                  <a:srgbClr val="FFFFFF"/>
                </a:solidFill>
                <a:latin typeface="Calibri" charset="0"/>
                <a:ea typeface="ＭＳ Ｐゴシック" charset="0"/>
                <a:cs typeface="ＭＳ Ｐゴシック" charset="0"/>
              </a:rPr>
              <a:t> </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78" r:id="rId3"/>
    <p:sldLayoutId id="2147483685" r:id="rId4"/>
    <p:sldLayoutId id="2147483686" r:id="rId5"/>
    <p:sldLayoutId id="2147483687" r:id="rId6"/>
    <p:sldLayoutId id="2147483679" r:id="rId7"/>
    <p:sldLayoutId id="2147483680" r:id="rId8"/>
    <p:sldLayoutId id="2147483681" r:id="rId9"/>
    <p:sldLayoutId id="2147483688" r:id="rId10"/>
    <p:sldLayoutId id="2147483682" r:id="rId11"/>
  </p:sldLayoutIdLst>
  <p:txStyles>
    <p:titleStyle>
      <a:lvl1pPr algn="l" defTabSz="457200" rtl="0" eaLnBrk="1" fontAlgn="base" hangingPunct="1">
        <a:spcBef>
          <a:spcPct val="0"/>
        </a:spcBef>
        <a:spcAft>
          <a:spcPct val="0"/>
        </a:spcAft>
        <a:defRPr sz="40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437085"/>
        </a:buClr>
        <a:buFont typeface="Wingdings"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357E69"/>
        </a:buClr>
        <a:buFont typeface="Wingdings"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918BA3"/>
        </a:buClr>
        <a:buFont typeface="Wingdings"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2F6E7E"/>
        </a:buClr>
        <a:buFont typeface="Wingdings"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233337"/>
        </a:buClr>
        <a:buFont typeface="Wingdings"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oleObject" Target="../embeddings/oleObject8.bin"/><Relationship Id="rId1" Type="http://schemas.openxmlformats.org/officeDocument/2006/relationships/slideLayout" Target="../slideLayouts/slideLayout6.xml"/><Relationship Id="rId6" Type="http://schemas.openxmlformats.org/officeDocument/2006/relationships/oleObject" Target="../embeddings/oleObject10.bin"/><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emf"/><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oleObject" Target="../embeddings/oleObject16.bin"/><Relationship Id="rId2" Type="http://schemas.openxmlformats.org/officeDocument/2006/relationships/oleObject" Target="../embeddings/oleObject11.bin"/><Relationship Id="rId1" Type="http://schemas.openxmlformats.org/officeDocument/2006/relationships/slideLayout" Target="../slideLayouts/slideLayout6.xml"/><Relationship Id="rId6" Type="http://schemas.openxmlformats.org/officeDocument/2006/relationships/oleObject" Target="../embeddings/oleObject13.bin"/><Relationship Id="rId11" Type="http://schemas.openxmlformats.org/officeDocument/2006/relationships/image" Target="../media/image11.emf"/><Relationship Id="rId5" Type="http://schemas.openxmlformats.org/officeDocument/2006/relationships/image" Target="../media/image15.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oleObject" Target="../embeddings/oleObject18.bin"/><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0.bin"/><Relationship Id="rId1" Type="http://schemas.openxmlformats.org/officeDocument/2006/relationships/slideLayout" Target="../slideLayouts/slideLayout6.x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5.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5.e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4.emf"/><Relationship Id="rId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oleObject" Target="../embeddings/oleObject41.bin"/><Relationship Id="rId10" Type="http://schemas.openxmlformats.org/officeDocument/2006/relationships/image" Target="../media/image50.emf"/><Relationship Id="rId4" Type="http://schemas.openxmlformats.org/officeDocument/2006/relationships/image" Target="../media/image47.emf"/><Relationship Id="rId9" Type="http://schemas.openxmlformats.org/officeDocument/2006/relationships/oleObject" Target="../embeddings/oleObject4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5.emf"/><Relationship Id="rId7" Type="http://schemas.openxmlformats.org/officeDocument/2006/relationships/image" Target="../media/image57.e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6.emf"/><Relationship Id="rId4" Type="http://schemas.openxmlformats.org/officeDocument/2006/relationships/oleObject" Target="../embeddings/oleObject47.bin"/><Relationship Id="rId9" Type="http://schemas.openxmlformats.org/officeDocument/2006/relationships/image" Target="../media/image58.emf"/></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oleObject" Target="../embeddings/oleObject52.bin"/><Relationship Id="rId4" Type="http://schemas.openxmlformats.org/officeDocument/2006/relationships/image" Target="../media/image6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oleObject" Target="../embeddings/oleObject54.bin"/><Relationship Id="rId4" Type="http://schemas.openxmlformats.org/officeDocument/2006/relationships/image" Target="../media/image63.emf"/></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67.emf"/><Relationship Id="rId7" Type="http://schemas.openxmlformats.org/officeDocument/2006/relationships/image" Target="../media/image69.e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5" Type="http://schemas.openxmlformats.org/officeDocument/2006/relationships/image" Target="../media/image68.emf"/><Relationship Id="rId4" Type="http://schemas.openxmlformats.org/officeDocument/2006/relationships/oleObject" Target="../embeddings/oleObject57.bin"/><Relationship Id="rId9" Type="http://schemas.openxmlformats.org/officeDocument/2006/relationships/image" Target="../media/image70.emf"/></Relationships>
</file>

<file path=ppt/slides/_rels/slide5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72.emf"/><Relationship Id="rId7" Type="http://schemas.openxmlformats.org/officeDocument/2006/relationships/image" Target="../media/image74.e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73.emf"/><Relationship Id="rId4" Type="http://schemas.openxmlformats.org/officeDocument/2006/relationships/oleObject" Target="../embeddings/oleObject62.bin"/><Relationship Id="rId9" Type="http://schemas.openxmlformats.org/officeDocument/2006/relationships/image" Target="../media/image75.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78.emf"/><Relationship Id="rId4" Type="http://schemas.openxmlformats.org/officeDocument/2006/relationships/oleObject" Target="../embeddings/oleObject67.bin"/><Relationship Id="rId9" Type="http://schemas.openxmlformats.org/officeDocument/2006/relationships/image" Target="../media/image80.emf"/></Relationships>
</file>

<file path=ppt/slides/_rels/slide6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7.emf"/><Relationship Id="rId3" Type="http://schemas.openxmlformats.org/officeDocument/2006/relationships/image" Target="../media/image82.emf"/><Relationship Id="rId7" Type="http://schemas.openxmlformats.org/officeDocument/2006/relationships/image" Target="../media/image84.emf"/><Relationship Id="rId12" Type="http://schemas.openxmlformats.org/officeDocument/2006/relationships/oleObject" Target="../embeddings/oleObject76.bin"/><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86.emf"/><Relationship Id="rId5" Type="http://schemas.openxmlformats.org/officeDocument/2006/relationships/image" Target="../media/image83.emf"/><Relationship Id="rId15" Type="http://schemas.openxmlformats.org/officeDocument/2006/relationships/image" Target="../media/image88.e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85.emf"/><Relationship Id="rId14" Type="http://schemas.openxmlformats.org/officeDocument/2006/relationships/oleObject" Target="../embeddings/oleObject7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cam.ac.uk/misc/obituaries/sparck-jones/ksj.pn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CMSC 476/676 Probabilistic Information Retrieval</a:t>
            </a:r>
          </a:p>
        </p:txBody>
      </p:sp>
    </p:spTree>
    <p:extLst>
      <p:ext uri="{BB962C8B-B14F-4D97-AF65-F5344CB8AC3E}">
        <p14:creationId xmlns:p14="http://schemas.microsoft.com/office/powerpoint/2010/main" val="351756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p:txBody>
          <a:bodyPr/>
          <a:lstStyle/>
          <a:p>
            <a:r>
              <a:rPr lang="en-US" dirty="0"/>
              <a:t>For events </a:t>
            </a:r>
            <a:r>
              <a:rPr lang="en-US" i="1" dirty="0"/>
              <a:t>A </a:t>
            </a:r>
            <a:r>
              <a:rPr lang="en-US" dirty="0"/>
              <a:t>and </a:t>
            </a:r>
            <a:r>
              <a:rPr lang="en-US" i="1" dirty="0"/>
              <a:t>B:</a:t>
            </a:r>
            <a:endParaRPr lang="en-US" dirty="0"/>
          </a:p>
          <a:p>
            <a:endParaRPr lang="en-US" dirty="0"/>
          </a:p>
          <a:p>
            <a:endParaRPr lang="en-US" dirty="0"/>
          </a:p>
          <a:p>
            <a:r>
              <a:rPr lang="en-US" dirty="0"/>
              <a:t>Bayes</a:t>
            </a:r>
            <a:r>
              <a:rPr lang="en-US" altLang="ja-JP" dirty="0"/>
              <a:t>’</a:t>
            </a:r>
            <a:r>
              <a:rPr lang="en-US" dirty="0"/>
              <a:t> Rule</a:t>
            </a:r>
          </a:p>
          <a:p>
            <a:endParaRPr lang="en-US" dirty="0"/>
          </a:p>
          <a:p>
            <a:endParaRPr lang="en-US" sz="3200" dirty="0"/>
          </a:p>
          <a:p>
            <a:pPr marL="0" indent="0">
              <a:buNone/>
            </a:pPr>
            <a:endParaRPr lang="en-US" dirty="0"/>
          </a:p>
          <a:p>
            <a:endParaRPr lang="en-US" sz="1800" dirty="0"/>
          </a:p>
          <a:p>
            <a:r>
              <a:rPr lang="en-US" dirty="0"/>
              <a:t>Odds:</a:t>
            </a:r>
          </a:p>
        </p:txBody>
      </p:sp>
      <p:grpSp>
        <p:nvGrpSpPr>
          <p:cNvPr id="2" name="Group 1"/>
          <p:cNvGrpSpPr/>
          <p:nvPr/>
        </p:nvGrpSpPr>
        <p:grpSpPr>
          <a:xfrm>
            <a:off x="6781800" y="3429000"/>
            <a:ext cx="2098675" cy="762000"/>
            <a:chOff x="6781800" y="3733800"/>
            <a:chExt cx="2098675" cy="762000"/>
          </a:xfrm>
        </p:grpSpPr>
        <p:sp>
          <p:nvSpPr>
            <p:cNvPr id="110602" name="Rectangle 10"/>
            <p:cNvSpPr>
              <a:spLocks noChangeArrowheads="1"/>
            </p:cNvSpPr>
            <p:nvPr/>
          </p:nvSpPr>
          <p:spPr bwMode="auto">
            <a:xfrm>
              <a:off x="6781800" y="3886200"/>
              <a:ext cx="838200" cy="6096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0" name="Text Box 8"/>
            <p:cNvSpPr txBox="1">
              <a:spLocks noChangeArrowheads="1"/>
            </p:cNvSpPr>
            <p:nvPr/>
          </p:nvSpPr>
          <p:spPr bwMode="auto">
            <a:xfrm>
              <a:off x="8001000" y="3733800"/>
              <a:ext cx="879475" cy="457200"/>
            </a:xfrm>
            <a:prstGeom prst="rect">
              <a:avLst/>
            </a:prstGeom>
            <a:noFill/>
            <a:ln>
              <a:noFill/>
            </a:ln>
            <a:effectLst/>
            <a:extLst>
              <a:ext uri="{909E8E84-426E-40dd-AFC4-6F175D3DCCD1}">
                <a14:hiddenFill xmlns:a14="http://schemas.microsoft.com/office/drawing/2010/main" xmlns="">
                  <a:gradFill rotWithShape="0">
                    <a:gsLst>
                      <a:gs pos="0">
                        <a:srgbClr val="A50021"/>
                      </a:gs>
                      <a:gs pos="100000">
                        <a:schemeClr val="tx1"/>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A000"/>
                  </a:solidFill>
                </a:rPr>
                <a:t>Prior</a:t>
              </a:r>
            </a:p>
          </p:txBody>
        </p:sp>
        <p:sp>
          <p:nvSpPr>
            <p:cNvPr id="110601" name="Line 9"/>
            <p:cNvSpPr>
              <a:spLocks noChangeShapeType="1"/>
            </p:cNvSpPr>
            <p:nvPr/>
          </p:nvSpPr>
          <p:spPr bwMode="auto">
            <a:xfrm flipH="1">
              <a:off x="7620000" y="3962400"/>
              <a:ext cx="381000" cy="152400"/>
            </a:xfrm>
            <a:prstGeom prst="line">
              <a:avLst/>
            </a:prstGeom>
            <a:noFill/>
            <a:ln w="28575">
              <a:solidFill>
                <a:srgbClr val="00A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aphicFrame>
        <p:nvGraphicFramePr>
          <p:cNvPr id="110596" name="Object 4"/>
          <p:cNvGraphicFramePr>
            <a:graphicFrameLocks noChangeAspect="1"/>
          </p:cNvGraphicFramePr>
          <p:nvPr>
            <p:extLst>
              <p:ext uri="{D42A27DB-BD31-4B8C-83A1-F6EECF244321}">
                <p14:modId xmlns:p14="http://schemas.microsoft.com/office/powerpoint/2010/main" val="1194435018"/>
              </p:ext>
            </p:extLst>
          </p:nvPr>
        </p:nvGraphicFramePr>
        <p:xfrm>
          <a:off x="228600" y="2286000"/>
          <a:ext cx="8605837" cy="2670175"/>
        </p:xfrm>
        <a:graphic>
          <a:graphicData uri="http://schemas.openxmlformats.org/presentationml/2006/ole">
            <mc:AlternateContent xmlns:mc="http://schemas.openxmlformats.org/markup-compatibility/2006">
              <mc:Choice xmlns:v="urn:schemas-microsoft-com:vml" Requires="v">
                <p:oleObj name="Equation" r:id="rId2" imgW="3022600" imgH="939800" progId="Equation.3">
                  <p:embed/>
                </p:oleObj>
              </mc:Choice>
              <mc:Fallback>
                <p:oleObj name="Equation" r:id="rId2" imgW="3022600" imgH="939800" progId="Equation.3">
                  <p:embed/>
                  <p:pic>
                    <p:nvPicPr>
                      <p:cNvPr id="0" name=""/>
                      <p:cNvPicPr>
                        <a:picLocks noChangeAspect="1" noChangeArrowheads="1"/>
                      </p:cNvPicPr>
                      <p:nvPr/>
                    </p:nvPicPr>
                    <p:blipFill>
                      <a:blip r:embed="rId3"/>
                      <a:srcRect/>
                      <a:stretch>
                        <a:fillRect/>
                      </a:stretch>
                    </p:blipFill>
                    <p:spPr bwMode="auto">
                      <a:xfrm>
                        <a:off x="228600" y="2286000"/>
                        <a:ext cx="8605837" cy="2670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0594" name="Rectangle 2"/>
          <p:cNvSpPr>
            <a:spLocks noGrp="1" noChangeArrowheads="1"/>
          </p:cNvSpPr>
          <p:nvPr>
            <p:ph type="title"/>
          </p:nvPr>
        </p:nvSpPr>
        <p:spPr/>
        <p:txBody>
          <a:bodyPr/>
          <a:lstStyle/>
          <a:p>
            <a:r>
              <a:rPr lang="en-US"/>
              <a:t>Recall a few probability basics</a:t>
            </a:r>
          </a:p>
        </p:txBody>
      </p:sp>
      <p:graphicFrame>
        <p:nvGraphicFramePr>
          <p:cNvPr id="110597" name="Object 5"/>
          <p:cNvGraphicFramePr>
            <a:graphicFrameLocks noChangeAspect="1"/>
          </p:cNvGraphicFramePr>
          <p:nvPr>
            <p:extLst>
              <p:ext uri="{D42A27DB-BD31-4B8C-83A1-F6EECF244321}">
                <p14:modId xmlns:p14="http://schemas.microsoft.com/office/powerpoint/2010/main" val="2959439905"/>
              </p:ext>
            </p:extLst>
          </p:nvPr>
        </p:nvGraphicFramePr>
        <p:xfrm>
          <a:off x="2836863" y="5492750"/>
          <a:ext cx="3625850" cy="1060450"/>
        </p:xfrm>
        <a:graphic>
          <a:graphicData uri="http://schemas.openxmlformats.org/presentationml/2006/ole">
            <mc:AlternateContent xmlns:mc="http://schemas.openxmlformats.org/markup-compatibility/2006">
              <mc:Choice xmlns:v="urn:schemas-microsoft-com:vml" Requires="v">
                <p:oleObj name="Equation" r:id="rId4" imgW="1473200" imgH="431800" progId="Equation.3">
                  <p:embed/>
                </p:oleObj>
              </mc:Choice>
              <mc:Fallback>
                <p:oleObj name="Equation" r:id="rId4" imgW="1473200" imgH="431800" progId="Equation.3">
                  <p:embed/>
                  <p:pic>
                    <p:nvPicPr>
                      <p:cNvPr id="0" name=""/>
                      <p:cNvPicPr>
                        <a:picLocks noChangeAspect="1" noChangeArrowheads="1"/>
                      </p:cNvPicPr>
                      <p:nvPr/>
                    </p:nvPicPr>
                    <p:blipFill>
                      <a:blip r:embed="rId5"/>
                      <a:srcRect/>
                      <a:stretch>
                        <a:fillRect/>
                      </a:stretch>
                    </p:blipFill>
                    <p:spPr bwMode="auto">
                      <a:xfrm>
                        <a:off x="2836863" y="5492750"/>
                        <a:ext cx="3625850" cy="1060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 name="Group 2"/>
          <p:cNvGrpSpPr/>
          <p:nvPr/>
        </p:nvGrpSpPr>
        <p:grpSpPr>
          <a:xfrm>
            <a:off x="550862" y="4495800"/>
            <a:ext cx="1506538" cy="762000"/>
            <a:chOff x="228600" y="4648200"/>
            <a:chExt cx="1506538" cy="762000"/>
          </a:xfrm>
        </p:grpSpPr>
        <p:sp>
          <p:nvSpPr>
            <p:cNvPr id="110598" name="Text Box 6"/>
            <p:cNvSpPr txBox="1">
              <a:spLocks noChangeArrowheads="1"/>
            </p:cNvSpPr>
            <p:nvPr/>
          </p:nvSpPr>
          <p:spPr bwMode="auto">
            <a:xfrm>
              <a:off x="228600" y="4953000"/>
              <a:ext cx="1506538" cy="457200"/>
            </a:xfrm>
            <a:prstGeom prst="rect">
              <a:avLst/>
            </a:prstGeom>
            <a:noFill/>
            <a:ln>
              <a:noFill/>
            </a:ln>
            <a:effectLst/>
            <a:extLst>
              <a:ext uri="{909E8E84-426E-40dd-AFC4-6F175D3DCCD1}">
                <a14:hiddenFill xmlns:a14="http://schemas.microsoft.com/office/drawing/2010/main" xmlns="">
                  <a:gradFill rotWithShape="0">
                    <a:gsLst>
                      <a:gs pos="0">
                        <a:srgbClr val="A50021"/>
                      </a:gs>
                      <a:gs pos="100000">
                        <a:schemeClr val="tx1"/>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A000"/>
                  </a:solidFill>
                </a:rPr>
                <a:t>Posterior</a:t>
              </a:r>
            </a:p>
          </p:txBody>
        </p:sp>
        <p:sp>
          <p:nvSpPr>
            <p:cNvPr id="110599" name="Line 7"/>
            <p:cNvSpPr>
              <a:spLocks noChangeShapeType="1"/>
            </p:cNvSpPr>
            <p:nvPr/>
          </p:nvSpPr>
          <p:spPr bwMode="auto">
            <a:xfrm flipH="1" flipV="1">
              <a:off x="838200" y="4648200"/>
              <a:ext cx="152400" cy="381000"/>
            </a:xfrm>
            <a:prstGeom prst="line">
              <a:avLst/>
            </a:prstGeom>
            <a:noFill/>
            <a:ln w="28575">
              <a:solidFill>
                <a:srgbClr val="00A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2463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059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0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dirty="0"/>
              <a:t>The Probability Ranking Principle (PRP)</a:t>
            </a:r>
          </a:p>
        </p:txBody>
      </p:sp>
      <p:sp>
        <p:nvSpPr>
          <p:cNvPr id="112643" name="Text Box 3"/>
          <p:cNvSpPr txBox="1">
            <a:spLocks noChangeArrowheads="1"/>
          </p:cNvSpPr>
          <p:nvPr/>
        </p:nvSpPr>
        <p:spPr bwMode="auto">
          <a:xfrm>
            <a:off x="976312" y="1870075"/>
            <a:ext cx="7253287"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2000" dirty="0">
                <a:latin typeface="+mn-lt"/>
              </a:rPr>
              <a:t>Let </a:t>
            </a:r>
            <a:r>
              <a:rPr lang="en-US" sz="2000" i="1" dirty="0">
                <a:solidFill>
                  <a:schemeClr val="tx2"/>
                </a:solidFill>
                <a:latin typeface="+mn-lt"/>
              </a:rPr>
              <a:t>x</a:t>
            </a:r>
            <a:r>
              <a:rPr lang="en-US" sz="2000" i="1" dirty="0">
                <a:latin typeface="+mn-lt"/>
              </a:rPr>
              <a:t> </a:t>
            </a:r>
            <a:r>
              <a:rPr lang="en-US" sz="2000" dirty="0">
                <a:latin typeface="+mn-lt"/>
              </a:rPr>
              <a:t>represent a document in the collection. </a:t>
            </a:r>
          </a:p>
          <a:p>
            <a:pPr eaLnBrk="0" hangingPunct="0"/>
            <a:r>
              <a:rPr lang="en-US" sz="2000" dirty="0">
                <a:latin typeface="+mn-lt"/>
              </a:rPr>
              <a:t>Let </a:t>
            </a:r>
            <a:r>
              <a:rPr lang="en-US" sz="2000" i="1" dirty="0">
                <a:solidFill>
                  <a:schemeClr val="tx2"/>
                </a:solidFill>
                <a:latin typeface="+mn-lt"/>
              </a:rPr>
              <a:t>R</a:t>
            </a:r>
            <a:r>
              <a:rPr lang="en-US" sz="2000" dirty="0">
                <a:latin typeface="+mn-lt"/>
              </a:rPr>
              <a:t> represent </a:t>
            </a:r>
            <a:r>
              <a:rPr lang="en-US" sz="2000" b="1" dirty="0">
                <a:latin typeface="+mn-lt"/>
              </a:rPr>
              <a:t>relevance </a:t>
            </a:r>
            <a:r>
              <a:rPr lang="en-US" sz="2000" dirty="0">
                <a:latin typeface="+mn-lt"/>
              </a:rPr>
              <a:t>of a document </a:t>
            </a:r>
            <a:r>
              <a:rPr lang="en-US" sz="2000" dirty="0" err="1">
                <a:latin typeface="+mn-lt"/>
              </a:rPr>
              <a:t>w.r.t</a:t>
            </a:r>
            <a:r>
              <a:rPr lang="en-US" sz="2000" dirty="0">
                <a:latin typeface="+mn-lt"/>
              </a:rPr>
              <a:t>. given (fixed) query and let </a:t>
            </a:r>
            <a:r>
              <a:rPr lang="en-US" sz="2000" b="1" dirty="0">
                <a:latin typeface="+mn-lt"/>
              </a:rPr>
              <a:t>R=1</a:t>
            </a:r>
            <a:r>
              <a:rPr lang="en-US" sz="2000" dirty="0">
                <a:latin typeface="+mn-lt"/>
              </a:rPr>
              <a:t> represent relevant and </a:t>
            </a:r>
            <a:r>
              <a:rPr lang="en-US" sz="2000" b="1" dirty="0">
                <a:latin typeface="+mn-lt"/>
              </a:rPr>
              <a:t>R=0</a:t>
            </a:r>
            <a:r>
              <a:rPr lang="en-US" sz="2000" dirty="0">
                <a:latin typeface="+mn-lt"/>
              </a:rPr>
              <a:t> not relevant</a:t>
            </a:r>
            <a:r>
              <a:rPr lang="en-US" sz="2000" b="1" dirty="0">
                <a:latin typeface="+mn-lt"/>
              </a:rPr>
              <a:t>.</a:t>
            </a:r>
            <a:endParaRPr lang="en-US" sz="2000" dirty="0">
              <a:latin typeface="+mn-lt"/>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925641613"/>
              </p:ext>
            </p:extLst>
          </p:nvPr>
        </p:nvGraphicFramePr>
        <p:xfrm>
          <a:off x="846138" y="3886200"/>
          <a:ext cx="4078287" cy="1677988"/>
        </p:xfrm>
        <a:graphic>
          <a:graphicData uri="http://schemas.openxmlformats.org/presentationml/2006/ole">
            <mc:AlternateContent xmlns:mc="http://schemas.openxmlformats.org/markup-compatibility/2006">
              <mc:Choice xmlns:v="urn:schemas-microsoft-com:vml" Requires="v">
                <p:oleObj name="Equation" r:id="rId2" imgW="2095500" imgH="863600" progId="Equation.3">
                  <p:embed/>
                </p:oleObj>
              </mc:Choice>
              <mc:Fallback>
                <p:oleObj name="Equation" r:id="rId2" imgW="2095500" imgH="863600" progId="Equation.3">
                  <p:embed/>
                  <p:pic>
                    <p:nvPicPr>
                      <p:cNvPr id="0" name=""/>
                      <p:cNvPicPr>
                        <a:picLocks noChangeAspect="1" noChangeArrowheads="1"/>
                      </p:cNvPicPr>
                      <p:nvPr/>
                    </p:nvPicPr>
                    <p:blipFill>
                      <a:blip r:embed="rId3"/>
                      <a:srcRect/>
                      <a:stretch>
                        <a:fillRect/>
                      </a:stretch>
                    </p:blipFill>
                    <p:spPr bwMode="auto">
                      <a:xfrm>
                        <a:off x="846138" y="3886200"/>
                        <a:ext cx="4078287" cy="1677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645" name="Text Box 5"/>
          <p:cNvSpPr txBox="1">
            <a:spLocks noChangeArrowheads="1"/>
          </p:cNvSpPr>
          <p:nvPr/>
        </p:nvSpPr>
        <p:spPr bwMode="auto">
          <a:xfrm>
            <a:off x="4924425" y="4744754"/>
            <a:ext cx="3962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dirty="0">
                <a:solidFill>
                  <a:schemeClr val="tx2"/>
                </a:solidFill>
                <a:latin typeface="Times New Roman" charset="0"/>
              </a:rPr>
              <a:t>p(</a:t>
            </a:r>
            <a:r>
              <a:rPr lang="en-US" i="1" dirty="0" err="1">
                <a:solidFill>
                  <a:schemeClr val="tx2"/>
                </a:solidFill>
                <a:latin typeface="Times New Roman" charset="0"/>
              </a:rPr>
              <a:t>x|R</a:t>
            </a:r>
            <a:r>
              <a:rPr lang="en-US" i="1" dirty="0">
                <a:solidFill>
                  <a:schemeClr val="tx2"/>
                </a:solidFill>
                <a:latin typeface="Times New Roman" charset="0"/>
              </a:rPr>
              <a:t>=</a:t>
            </a:r>
            <a:r>
              <a:rPr lang="en-US" dirty="0">
                <a:solidFill>
                  <a:schemeClr val="tx2"/>
                </a:solidFill>
                <a:latin typeface="Times New Roman" charset="0"/>
              </a:rPr>
              <a:t>1), p(</a:t>
            </a:r>
            <a:r>
              <a:rPr lang="en-US" i="1" dirty="0" err="1">
                <a:solidFill>
                  <a:schemeClr val="tx2"/>
                </a:solidFill>
                <a:latin typeface="Times New Roman" charset="0"/>
              </a:rPr>
              <a:t>x|R</a:t>
            </a:r>
            <a:r>
              <a:rPr lang="en-US" i="1" dirty="0">
                <a:solidFill>
                  <a:schemeClr val="tx2"/>
                </a:solidFill>
                <a:latin typeface="Times New Roman" charset="0"/>
              </a:rPr>
              <a:t>=</a:t>
            </a:r>
            <a:r>
              <a:rPr lang="en-US" dirty="0">
                <a:solidFill>
                  <a:schemeClr val="tx2"/>
                </a:solidFill>
                <a:latin typeface="Times New Roman" charset="0"/>
              </a:rPr>
              <a:t>0)</a:t>
            </a:r>
            <a:r>
              <a:rPr lang="en-US" i="1" dirty="0">
                <a:latin typeface="Times New Roman" charset="0"/>
              </a:rPr>
              <a:t> -</a:t>
            </a:r>
            <a:r>
              <a:rPr lang="en-US" dirty="0">
                <a:latin typeface="Times New Roman" charset="0"/>
              </a:rPr>
              <a:t> probability that if a relevant (not relevant) document is retrieved, it is </a:t>
            </a:r>
            <a:r>
              <a:rPr lang="en-US" i="1" dirty="0">
                <a:solidFill>
                  <a:schemeClr val="tx2"/>
                </a:solidFill>
                <a:latin typeface="Times New Roman" charset="0"/>
              </a:rPr>
              <a:t>x</a:t>
            </a:r>
            <a:r>
              <a:rPr lang="en-US" i="1" dirty="0">
                <a:latin typeface="Times New Roman" charset="0"/>
              </a:rPr>
              <a:t>.</a:t>
            </a:r>
            <a:endParaRPr lang="en-US" dirty="0">
              <a:latin typeface="Times New Roman" charset="0"/>
            </a:endParaRPr>
          </a:p>
        </p:txBody>
      </p:sp>
      <p:sp>
        <p:nvSpPr>
          <p:cNvPr id="112646" name="Text Box 6"/>
          <p:cNvSpPr txBox="1">
            <a:spLocks noChangeArrowheads="1"/>
          </p:cNvSpPr>
          <p:nvPr/>
        </p:nvSpPr>
        <p:spPr bwMode="auto">
          <a:xfrm>
            <a:off x="990600" y="3124200"/>
            <a:ext cx="700168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dirty="0">
                <a:latin typeface="+mn-lt"/>
              </a:rPr>
              <a:t>Need to find </a:t>
            </a:r>
            <a:r>
              <a:rPr lang="en-US" sz="2000" dirty="0">
                <a:solidFill>
                  <a:schemeClr val="tx2"/>
                </a:solidFill>
                <a:latin typeface="+mn-lt"/>
              </a:rPr>
              <a:t>p(</a:t>
            </a:r>
            <a:r>
              <a:rPr lang="en-US" sz="2000" i="1" dirty="0">
                <a:solidFill>
                  <a:schemeClr val="tx2"/>
                </a:solidFill>
                <a:latin typeface="+mn-lt"/>
              </a:rPr>
              <a:t>R=</a:t>
            </a:r>
            <a:r>
              <a:rPr lang="en-US" sz="2000" dirty="0">
                <a:solidFill>
                  <a:schemeClr val="tx2"/>
                </a:solidFill>
                <a:latin typeface="+mn-lt"/>
              </a:rPr>
              <a:t>1|</a:t>
            </a:r>
            <a:r>
              <a:rPr lang="en-US" sz="2000" i="1" dirty="0">
                <a:solidFill>
                  <a:schemeClr val="tx2"/>
                </a:solidFill>
                <a:latin typeface="+mn-lt"/>
              </a:rPr>
              <a:t>x</a:t>
            </a:r>
            <a:r>
              <a:rPr lang="en-US" sz="2000" dirty="0">
                <a:solidFill>
                  <a:schemeClr val="tx2"/>
                </a:solidFill>
                <a:latin typeface="+mn-lt"/>
              </a:rPr>
              <a:t>)</a:t>
            </a:r>
            <a:r>
              <a:rPr lang="en-US" sz="2000" i="1" dirty="0">
                <a:latin typeface="+mn-lt"/>
              </a:rPr>
              <a:t> </a:t>
            </a:r>
            <a:r>
              <a:rPr lang="en-US" sz="2000" dirty="0">
                <a:latin typeface="+mn-lt"/>
              </a:rPr>
              <a:t>– probability that a document </a:t>
            </a:r>
            <a:r>
              <a:rPr lang="en-US" sz="2000" i="1" dirty="0">
                <a:solidFill>
                  <a:schemeClr val="tx2"/>
                </a:solidFill>
                <a:latin typeface="+mn-lt"/>
              </a:rPr>
              <a:t>x</a:t>
            </a:r>
            <a:r>
              <a:rPr lang="en-US" sz="2000" i="1" dirty="0">
                <a:latin typeface="+mn-lt"/>
              </a:rPr>
              <a:t> </a:t>
            </a:r>
            <a:r>
              <a:rPr lang="en-US" sz="2000" dirty="0">
                <a:latin typeface="+mn-lt"/>
              </a:rPr>
              <a:t>is </a:t>
            </a:r>
            <a:r>
              <a:rPr lang="en-US" sz="2000" b="1" dirty="0">
                <a:latin typeface="+mn-lt"/>
              </a:rPr>
              <a:t>relevant.</a:t>
            </a:r>
            <a:endParaRPr lang="en-US" sz="2000" dirty="0">
              <a:latin typeface="+mn-lt"/>
            </a:endParaRPr>
          </a:p>
        </p:txBody>
      </p:sp>
      <p:sp>
        <p:nvSpPr>
          <p:cNvPr id="112647" name="Text Box 7"/>
          <p:cNvSpPr txBox="1">
            <a:spLocks noChangeArrowheads="1"/>
          </p:cNvSpPr>
          <p:nvPr/>
        </p:nvSpPr>
        <p:spPr bwMode="auto">
          <a:xfrm>
            <a:off x="4959350" y="3810000"/>
            <a:ext cx="3767302"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latin typeface="Times New Roman" charset="0"/>
              </a:rPr>
              <a:t>p(</a:t>
            </a:r>
            <a:r>
              <a:rPr lang="en-US" i="1" dirty="0">
                <a:latin typeface="Times New Roman" charset="0"/>
              </a:rPr>
              <a:t>R=1)</a:t>
            </a:r>
            <a:r>
              <a:rPr lang="en-US" dirty="0">
                <a:latin typeface="Times New Roman" charset="0"/>
              </a:rPr>
              <a:t>,p(</a:t>
            </a:r>
            <a:r>
              <a:rPr lang="en-US" i="1" dirty="0">
                <a:latin typeface="Times New Roman" charset="0"/>
              </a:rPr>
              <a:t>R=0</a:t>
            </a:r>
            <a:r>
              <a:rPr lang="en-US" dirty="0">
                <a:latin typeface="Times New Roman" charset="0"/>
              </a:rPr>
              <a:t>) - prior probability</a:t>
            </a:r>
          </a:p>
          <a:p>
            <a:pPr eaLnBrk="0" hangingPunct="0"/>
            <a:r>
              <a:rPr lang="en-US" dirty="0">
                <a:latin typeface="Times New Roman" charset="0"/>
              </a:rPr>
              <a:t>of retrieving a relevant or non-relevant</a:t>
            </a:r>
          </a:p>
          <a:p>
            <a:pPr eaLnBrk="0" hangingPunct="0"/>
            <a:r>
              <a:rPr lang="en-US" dirty="0">
                <a:latin typeface="Times New Roman" charset="0"/>
              </a:rPr>
              <a:t>document at random</a:t>
            </a:r>
          </a:p>
        </p:txBody>
      </p:sp>
      <p:graphicFrame>
        <p:nvGraphicFramePr>
          <p:cNvPr id="112648" name="Object 8"/>
          <p:cNvGraphicFramePr>
            <a:graphicFrameLocks noChangeAspect="1"/>
          </p:cNvGraphicFramePr>
          <p:nvPr>
            <p:extLst>
              <p:ext uri="{D42A27DB-BD31-4B8C-83A1-F6EECF244321}">
                <p14:modId xmlns:p14="http://schemas.microsoft.com/office/powerpoint/2010/main" val="1106495428"/>
              </p:ext>
            </p:extLst>
          </p:nvPr>
        </p:nvGraphicFramePr>
        <p:xfrm>
          <a:off x="846138" y="5756572"/>
          <a:ext cx="3754437" cy="425450"/>
        </p:xfrm>
        <a:graphic>
          <a:graphicData uri="http://schemas.openxmlformats.org/presentationml/2006/ole">
            <mc:AlternateContent xmlns:mc="http://schemas.openxmlformats.org/markup-compatibility/2006">
              <mc:Choice xmlns:v="urn:schemas-microsoft-com:vml" Requires="v">
                <p:oleObj name="Equation" r:id="rId4" imgW="1701800" imgH="203200" progId="Equation.3">
                  <p:embed/>
                </p:oleObj>
              </mc:Choice>
              <mc:Fallback>
                <p:oleObj name="Equation" r:id="rId4" imgW="1701800" imgH="203200" progId="Equation.3">
                  <p:embed/>
                  <p:pic>
                    <p:nvPicPr>
                      <p:cNvPr id="0" name=""/>
                      <p:cNvPicPr>
                        <a:picLocks noChangeAspect="1" noChangeArrowheads="1"/>
                      </p:cNvPicPr>
                      <p:nvPr/>
                    </p:nvPicPr>
                    <p:blipFill>
                      <a:blip r:embed="rId5"/>
                      <a:srcRect/>
                      <a:stretch>
                        <a:fillRect/>
                      </a:stretch>
                    </p:blipFill>
                    <p:spPr bwMode="auto">
                      <a:xfrm>
                        <a:off x="846138" y="5756572"/>
                        <a:ext cx="3754437" cy="425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515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40" name="Rectangle 4"/>
          <p:cNvSpPr>
            <a:spLocks noGrp="1" noChangeArrowheads="1"/>
          </p:cNvSpPr>
          <p:nvPr>
            <p:ph type="title"/>
          </p:nvPr>
        </p:nvSpPr>
        <p:spPr>
          <a:xfrm>
            <a:off x="685800" y="457200"/>
            <a:ext cx="77724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ctr"/>
          <a:lstStyle/>
          <a:p>
            <a:r>
              <a:rPr lang="en-US"/>
              <a:t>Probabilistic Retrieval Strategy</a:t>
            </a:r>
          </a:p>
        </p:txBody>
      </p:sp>
      <p:sp>
        <p:nvSpPr>
          <p:cNvPr id="116741" name="Rectangle 5"/>
          <p:cNvSpPr>
            <a:spLocks noGrp="1" noChangeArrowheads="1"/>
          </p:cNvSpPr>
          <p:nvPr>
            <p:ph type="body" idx="1"/>
          </p:nvPr>
        </p:nvSpPr>
        <p:spPr>
          <a:xfrm>
            <a:off x="381000" y="1752600"/>
            <a:ext cx="8458200" cy="4953000"/>
          </a:xfrm>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r>
              <a:rPr lang="en-US" dirty="0"/>
              <a:t>First, estimate how each term contributes to relevance</a:t>
            </a:r>
          </a:p>
          <a:p>
            <a:pPr lvl="1"/>
            <a:r>
              <a:rPr lang="en-US" dirty="0"/>
              <a:t>How do other things like term frequency and document length influence your judgments about document relevance? </a:t>
            </a:r>
          </a:p>
          <a:p>
            <a:pPr lvl="2"/>
            <a:r>
              <a:rPr lang="en-US" dirty="0"/>
              <a:t>Not at all in BIM</a:t>
            </a:r>
          </a:p>
          <a:p>
            <a:pPr lvl="2"/>
            <a:r>
              <a:rPr lang="en-US" dirty="0"/>
              <a:t>A more nuanced answer is given by BM25</a:t>
            </a:r>
          </a:p>
          <a:p>
            <a:r>
              <a:rPr lang="en-US" dirty="0"/>
              <a:t>Combine to find document relevance probability</a:t>
            </a:r>
          </a:p>
          <a:p>
            <a:r>
              <a:rPr lang="en-US" dirty="0"/>
              <a:t>Order documents by decreasing probability</a:t>
            </a:r>
          </a:p>
          <a:p>
            <a:r>
              <a:rPr lang="en-US" dirty="0"/>
              <a:t>Theorem: Using the PRP is optimal, in that it minimizes the loss (Bayes risk) under 1/0 loss</a:t>
            </a:r>
          </a:p>
          <a:p>
            <a:pPr lvl="1"/>
            <a:r>
              <a:rPr lang="en-US" dirty="0"/>
              <a:t>Provable if all probabilities correct, etc.  [e.g., Ripley 1996]</a:t>
            </a:r>
          </a:p>
          <a:p>
            <a:endParaRPr lang="en-US" dirty="0"/>
          </a:p>
        </p:txBody>
      </p:sp>
    </p:spTree>
    <p:extLst>
      <p:ext uri="{BB962C8B-B14F-4D97-AF65-F5344CB8AC3E}">
        <p14:creationId xmlns:p14="http://schemas.microsoft.com/office/powerpoint/2010/main" val="7113144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a:t>3. Binary Independence Model</a:t>
            </a:r>
          </a:p>
        </p:txBody>
      </p:sp>
      <p:sp>
        <p:nvSpPr>
          <p:cNvPr id="118787" name="Rectangle 3"/>
          <p:cNvSpPr>
            <a:spLocks noGrp="1" noChangeArrowheads="1"/>
          </p:cNvSpPr>
          <p:nvPr>
            <p:ph type="body" idx="1"/>
          </p:nvPr>
        </p:nvSpPr>
        <p:spPr/>
        <p:txBody>
          <a:bodyPr/>
          <a:lstStyle/>
          <a:p>
            <a:r>
              <a:rPr lang="en-US" sz="2400" dirty="0"/>
              <a:t>Traditionally used in conjunction with PRP</a:t>
            </a:r>
          </a:p>
          <a:p>
            <a:r>
              <a:rPr lang="en-US" sz="2400" b="1" dirty="0">
                <a:solidFill>
                  <a:schemeClr val="tx2"/>
                </a:solidFill>
              </a:rPr>
              <a:t>“Binary” = Boolean</a:t>
            </a:r>
            <a:r>
              <a:rPr lang="en-US" sz="2400" dirty="0"/>
              <a:t>: documents are represented as binary incidence vectors of terms (cf. IIR Chapter 1):</a:t>
            </a:r>
          </a:p>
          <a:p>
            <a:pPr lvl="1"/>
            <a:r>
              <a:rPr lang="en-US" sz="2800" dirty="0"/>
              <a:t>  </a:t>
            </a:r>
          </a:p>
          <a:p>
            <a:pPr lvl="1"/>
            <a:r>
              <a:rPr lang="en-US" sz="2800" dirty="0"/>
              <a:t>               </a:t>
            </a:r>
            <a:r>
              <a:rPr lang="en-US" u="sng" dirty="0" err="1"/>
              <a:t>iff</a:t>
            </a:r>
            <a:r>
              <a:rPr lang="en-US" u="sng" dirty="0"/>
              <a:t> </a:t>
            </a:r>
            <a:r>
              <a:rPr lang="en-US" dirty="0"/>
              <a:t> term </a:t>
            </a:r>
            <a:r>
              <a:rPr lang="en-US" i="1" dirty="0" err="1"/>
              <a:t>i</a:t>
            </a:r>
            <a:r>
              <a:rPr lang="en-US" dirty="0"/>
              <a:t> is present in document </a:t>
            </a:r>
            <a:r>
              <a:rPr lang="en-US" i="1" dirty="0"/>
              <a:t>x</a:t>
            </a:r>
            <a:r>
              <a:rPr lang="en-US" dirty="0"/>
              <a:t>.</a:t>
            </a:r>
          </a:p>
          <a:p>
            <a:r>
              <a:rPr lang="en-US" sz="2400" b="1" dirty="0">
                <a:solidFill>
                  <a:schemeClr val="tx2"/>
                </a:solidFill>
              </a:rPr>
              <a:t>“Independence”:</a:t>
            </a:r>
            <a:r>
              <a:rPr lang="en-US" sz="2400" dirty="0"/>
              <a:t> terms occur in documents independently  </a:t>
            </a:r>
          </a:p>
          <a:p>
            <a:r>
              <a:rPr lang="en-US" sz="2400" dirty="0"/>
              <a:t>Different documents can be modeled as the same vector</a:t>
            </a:r>
          </a:p>
          <a:p>
            <a:pPr marL="0" indent="0">
              <a:buNone/>
            </a:pPr>
            <a:endParaRPr lang="en-US" sz="2400" dirty="0"/>
          </a:p>
        </p:txBody>
      </p:sp>
      <p:graphicFrame>
        <p:nvGraphicFramePr>
          <p:cNvPr id="118788" name="Object 4"/>
          <p:cNvGraphicFramePr>
            <a:graphicFrameLocks noChangeAspect="1"/>
          </p:cNvGraphicFramePr>
          <p:nvPr>
            <p:extLst>
              <p:ext uri="{D42A27DB-BD31-4B8C-83A1-F6EECF244321}">
                <p14:modId xmlns:p14="http://schemas.microsoft.com/office/powerpoint/2010/main" val="1088964906"/>
              </p:ext>
            </p:extLst>
          </p:nvPr>
        </p:nvGraphicFramePr>
        <p:xfrm>
          <a:off x="1447800" y="2819400"/>
          <a:ext cx="2432050" cy="615950"/>
        </p:xfrm>
        <a:graphic>
          <a:graphicData uri="http://schemas.openxmlformats.org/presentationml/2006/ole">
            <mc:AlternateContent xmlns:mc="http://schemas.openxmlformats.org/markup-compatibility/2006">
              <mc:Choice xmlns:v="urn:schemas-microsoft-com:vml" Requires="v">
                <p:oleObj name="Equation" r:id="rId2" imgW="901440" imgH="228600" progId="Equation.3">
                  <p:embed/>
                </p:oleObj>
              </mc:Choice>
              <mc:Fallback>
                <p:oleObj name="Equation" r:id="rId2" imgW="90144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19400"/>
                        <a:ext cx="2432050" cy="615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8789" name="Object 5"/>
          <p:cNvGraphicFramePr>
            <a:graphicFrameLocks noChangeAspect="1"/>
          </p:cNvGraphicFramePr>
          <p:nvPr>
            <p:extLst>
              <p:ext uri="{D42A27DB-BD31-4B8C-83A1-F6EECF244321}">
                <p14:modId xmlns:p14="http://schemas.microsoft.com/office/powerpoint/2010/main" val="735690929"/>
              </p:ext>
            </p:extLst>
          </p:nvPr>
        </p:nvGraphicFramePr>
        <p:xfrm>
          <a:off x="1371600" y="3365500"/>
          <a:ext cx="838200" cy="520700"/>
        </p:xfrm>
        <a:graphic>
          <a:graphicData uri="http://schemas.openxmlformats.org/presentationml/2006/ole">
            <mc:AlternateContent xmlns:mc="http://schemas.openxmlformats.org/markup-compatibility/2006">
              <mc:Choice xmlns:v="urn:schemas-microsoft-com:vml" Requires="v">
                <p:oleObj name="Equation" r:id="rId4" imgW="368280" imgH="228600" progId="Equation.3">
                  <p:embed/>
                </p:oleObj>
              </mc:Choice>
              <mc:Fallback>
                <p:oleObj name="Equation" r:id="rId4" imgW="3682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365500"/>
                        <a:ext cx="8382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4367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Binary Independence Model</a:t>
            </a:r>
          </a:p>
        </p:txBody>
      </p:sp>
      <p:sp>
        <p:nvSpPr>
          <p:cNvPr id="119811" name="Rectangle 3"/>
          <p:cNvSpPr>
            <a:spLocks noGrp="1" noChangeArrowheads="1"/>
          </p:cNvSpPr>
          <p:nvPr>
            <p:ph type="body" idx="1"/>
          </p:nvPr>
        </p:nvSpPr>
        <p:spPr/>
        <p:txBody>
          <a:bodyPr/>
          <a:lstStyle/>
          <a:p>
            <a:r>
              <a:rPr lang="en-US" dirty="0"/>
              <a:t>Queries: binary term incidence vectors</a:t>
            </a:r>
          </a:p>
          <a:p>
            <a:r>
              <a:rPr lang="en-US" dirty="0"/>
              <a:t>Given query </a:t>
            </a:r>
            <a:r>
              <a:rPr lang="en-US" b="1" i="1" dirty="0">
                <a:solidFill>
                  <a:schemeClr val="tx2"/>
                </a:solidFill>
              </a:rPr>
              <a:t>q</a:t>
            </a:r>
            <a:r>
              <a:rPr lang="en-US" dirty="0"/>
              <a:t>, </a:t>
            </a:r>
          </a:p>
          <a:p>
            <a:pPr lvl="1"/>
            <a:r>
              <a:rPr lang="en-US" dirty="0"/>
              <a:t>for each document </a:t>
            </a:r>
            <a:r>
              <a:rPr lang="en-US" b="1" i="1" dirty="0">
                <a:solidFill>
                  <a:schemeClr val="tx2"/>
                </a:solidFill>
              </a:rPr>
              <a:t>d</a:t>
            </a:r>
            <a:r>
              <a:rPr lang="en-US" dirty="0"/>
              <a:t> need to compute </a:t>
            </a:r>
            <a:r>
              <a:rPr lang="en-US" b="1" i="1" dirty="0">
                <a:solidFill>
                  <a:schemeClr val="tx2"/>
                </a:solidFill>
              </a:rPr>
              <a:t>p</a:t>
            </a:r>
            <a:r>
              <a:rPr lang="en-US" b="1" dirty="0">
                <a:solidFill>
                  <a:schemeClr val="tx2"/>
                </a:solidFill>
              </a:rPr>
              <a:t>(</a:t>
            </a:r>
            <a:r>
              <a:rPr lang="en-US" b="1" i="1" dirty="0" err="1">
                <a:solidFill>
                  <a:schemeClr val="tx2"/>
                </a:solidFill>
              </a:rPr>
              <a:t>R</a:t>
            </a:r>
            <a:r>
              <a:rPr lang="en-US" b="1" dirty="0" err="1">
                <a:solidFill>
                  <a:schemeClr val="tx2"/>
                </a:solidFill>
              </a:rPr>
              <a:t>|</a:t>
            </a:r>
            <a:r>
              <a:rPr lang="en-US" b="1" i="1" dirty="0" err="1">
                <a:solidFill>
                  <a:schemeClr val="tx2"/>
                </a:solidFill>
              </a:rPr>
              <a:t>q,d</a:t>
            </a:r>
            <a:r>
              <a:rPr lang="en-US" b="1" dirty="0">
                <a:solidFill>
                  <a:schemeClr val="tx2"/>
                </a:solidFill>
              </a:rPr>
              <a:t>)</a:t>
            </a:r>
            <a:endParaRPr lang="en-US" i="1" dirty="0"/>
          </a:p>
          <a:p>
            <a:pPr lvl="1"/>
            <a:r>
              <a:rPr lang="en-US" dirty="0"/>
              <a:t>replace with computing </a:t>
            </a:r>
            <a:r>
              <a:rPr lang="en-US" b="1" i="1" dirty="0">
                <a:solidFill>
                  <a:schemeClr val="tx2"/>
                </a:solidFill>
              </a:rPr>
              <a:t>p</a:t>
            </a:r>
            <a:r>
              <a:rPr lang="en-US" b="1" dirty="0">
                <a:solidFill>
                  <a:schemeClr val="tx2"/>
                </a:solidFill>
              </a:rPr>
              <a:t>(</a:t>
            </a:r>
            <a:r>
              <a:rPr lang="en-US" b="1" i="1" dirty="0" err="1">
                <a:solidFill>
                  <a:schemeClr val="tx2"/>
                </a:solidFill>
              </a:rPr>
              <a:t>R</a:t>
            </a:r>
            <a:r>
              <a:rPr lang="en-US" b="1" dirty="0" err="1">
                <a:solidFill>
                  <a:schemeClr val="tx2"/>
                </a:solidFill>
              </a:rPr>
              <a:t>|</a:t>
            </a:r>
            <a:r>
              <a:rPr lang="en-US" b="1" i="1" dirty="0" err="1">
                <a:solidFill>
                  <a:schemeClr val="tx2"/>
                </a:solidFill>
              </a:rPr>
              <a:t>q,x</a:t>
            </a:r>
            <a:r>
              <a:rPr lang="en-US" b="1" dirty="0">
                <a:solidFill>
                  <a:schemeClr val="tx2"/>
                </a:solidFill>
              </a:rPr>
              <a:t>)</a:t>
            </a:r>
            <a:r>
              <a:rPr lang="en-US" dirty="0"/>
              <a:t> where</a:t>
            </a:r>
            <a:r>
              <a:rPr lang="en-US" b="1" i="1" dirty="0">
                <a:solidFill>
                  <a:schemeClr val="tx2"/>
                </a:solidFill>
              </a:rPr>
              <a:t> x</a:t>
            </a:r>
            <a:r>
              <a:rPr lang="en-US" i="1" dirty="0"/>
              <a:t> </a:t>
            </a:r>
            <a:r>
              <a:rPr lang="en-US" dirty="0"/>
              <a:t>is binary term incidence vector representing </a:t>
            </a:r>
            <a:r>
              <a:rPr lang="en-US" b="1" i="1" dirty="0">
                <a:solidFill>
                  <a:schemeClr val="tx2"/>
                </a:solidFill>
              </a:rPr>
              <a:t>d</a:t>
            </a:r>
          </a:p>
          <a:p>
            <a:pPr lvl="1"/>
            <a:r>
              <a:rPr lang="en-US" dirty="0">
                <a:solidFill>
                  <a:schemeClr val="tx2"/>
                </a:solidFill>
              </a:rPr>
              <a:t>Interested only in ranking</a:t>
            </a:r>
          </a:p>
          <a:p>
            <a:r>
              <a:rPr lang="en-US" dirty="0">
                <a:solidFill>
                  <a:schemeClr val="tx2"/>
                </a:solidFill>
              </a:rPr>
              <a:t>Will use odds and Bayes’ Rule:</a:t>
            </a:r>
            <a:endParaRPr lang="en-US" b="1" i="1" dirty="0">
              <a:solidFill>
                <a:schemeClr val="tx2"/>
              </a:solidFill>
            </a:endParaRPr>
          </a:p>
        </p:txBody>
      </p:sp>
      <p:graphicFrame>
        <p:nvGraphicFramePr>
          <p:cNvPr id="119812" name="Object 4"/>
          <p:cNvGraphicFramePr>
            <a:graphicFrameLocks noChangeAspect="1"/>
          </p:cNvGraphicFramePr>
          <p:nvPr>
            <p:extLst>
              <p:ext uri="{D42A27DB-BD31-4B8C-83A1-F6EECF244321}">
                <p14:modId xmlns:p14="http://schemas.microsoft.com/office/powerpoint/2010/main" val="2238988275"/>
              </p:ext>
            </p:extLst>
          </p:nvPr>
        </p:nvGraphicFramePr>
        <p:xfrm>
          <a:off x="1203325" y="4889500"/>
          <a:ext cx="6659563" cy="1611313"/>
        </p:xfrm>
        <a:graphic>
          <a:graphicData uri="http://schemas.openxmlformats.org/presentationml/2006/ole">
            <mc:AlternateContent xmlns:mc="http://schemas.openxmlformats.org/markup-compatibility/2006">
              <mc:Choice xmlns:v="urn:schemas-microsoft-com:vml" Requires="v">
                <p:oleObj name="Equation" r:id="rId2" imgW="3302000" imgH="800100" progId="Equation.3">
                  <p:embed/>
                </p:oleObj>
              </mc:Choice>
              <mc:Fallback>
                <p:oleObj name="Equation" r:id="rId2" imgW="3302000" imgH="800100" progId="Equation.3">
                  <p:embed/>
                  <p:pic>
                    <p:nvPicPr>
                      <p:cNvPr id="0" name=""/>
                      <p:cNvPicPr>
                        <a:picLocks noChangeAspect="1" noChangeArrowheads="1"/>
                      </p:cNvPicPr>
                      <p:nvPr/>
                    </p:nvPicPr>
                    <p:blipFill>
                      <a:blip r:embed="rId3"/>
                      <a:srcRect/>
                      <a:stretch>
                        <a:fillRect/>
                      </a:stretch>
                    </p:blipFill>
                    <p:spPr bwMode="auto">
                      <a:xfrm>
                        <a:off x="1203325" y="4889500"/>
                        <a:ext cx="6659563" cy="161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854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3" name="Rectangle 11"/>
          <p:cNvSpPr>
            <a:spLocks noChangeArrowheads="1"/>
          </p:cNvSpPr>
          <p:nvPr/>
        </p:nvSpPr>
        <p:spPr bwMode="auto">
          <a:xfrm>
            <a:off x="5911850" y="1676400"/>
            <a:ext cx="1798638" cy="990600"/>
          </a:xfrm>
          <a:prstGeom prst="rect">
            <a:avLst/>
          </a:prstGeom>
          <a:solidFill>
            <a:srgbClr val="99CC00"/>
          </a:solidFill>
          <a:ln>
            <a:noFill/>
          </a:ln>
          <a:effectLst/>
          <a:extLst>
            <a:ext uri="{91240B29-F687-4f45-9708-019B960494DF}">
              <a14:hiddenLine xmlns:a14="http://schemas.microsoft.com/office/drawing/2010/main" xmlns="" w="25400">
                <a:solidFill>
                  <a:schemeClr val="tx1"/>
                </a:solidFill>
                <a:prstDash val="lgDash"/>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1" name="Rectangle 9"/>
          <p:cNvSpPr>
            <a:spLocks noChangeArrowheads="1"/>
          </p:cNvSpPr>
          <p:nvPr/>
        </p:nvSpPr>
        <p:spPr bwMode="auto">
          <a:xfrm>
            <a:off x="4495800" y="1676400"/>
            <a:ext cx="1295400" cy="914400"/>
          </a:xfrm>
          <a:prstGeom prst="rect">
            <a:avLst/>
          </a:prstGeom>
          <a:solidFill>
            <a:srgbClr val="CCFFCC"/>
          </a:solidFill>
          <a:ln>
            <a:noFill/>
          </a:ln>
          <a:effectLst/>
          <a:extLst>
            <a:ext uri="{91240B29-F687-4f45-9708-019B960494DF}">
              <a14:hiddenLine xmlns:a14="http://schemas.microsoft.com/office/drawing/2010/main" xmlns="" w="15875">
                <a:solidFill>
                  <a:schemeClr val="tx1"/>
                </a:solidFill>
                <a:prstDash val="dash"/>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34" name="Rectangle 2"/>
          <p:cNvSpPr>
            <a:spLocks noGrp="1" noChangeArrowheads="1"/>
          </p:cNvSpPr>
          <p:nvPr>
            <p:ph type="title"/>
          </p:nvPr>
        </p:nvSpPr>
        <p:spPr/>
        <p:txBody>
          <a:bodyPr/>
          <a:lstStyle/>
          <a:p>
            <a:r>
              <a:rPr lang="en-US"/>
              <a:t>Binary Independence Model</a:t>
            </a:r>
          </a:p>
        </p:txBody>
      </p:sp>
      <p:grpSp>
        <p:nvGrpSpPr>
          <p:cNvPr id="120835" name="Group 3"/>
          <p:cNvGrpSpPr>
            <a:grpSpLocks/>
          </p:cNvGrpSpPr>
          <p:nvPr/>
        </p:nvGrpSpPr>
        <p:grpSpPr bwMode="auto">
          <a:xfrm>
            <a:off x="990601" y="3733800"/>
            <a:ext cx="5103813" cy="2873375"/>
            <a:chOff x="624" y="2352"/>
            <a:chExt cx="3215" cy="1810"/>
          </a:xfrm>
        </p:grpSpPr>
        <p:sp>
          <p:nvSpPr>
            <p:cNvPr id="120836" name="Text Box 4"/>
            <p:cNvSpPr txBox="1">
              <a:spLocks noChangeArrowheads="1"/>
            </p:cNvSpPr>
            <p:nvPr/>
          </p:nvSpPr>
          <p:spPr bwMode="auto">
            <a:xfrm>
              <a:off x="624" y="2352"/>
              <a:ext cx="290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400" dirty="0">
                  <a:latin typeface="Times New Roman" charset="0"/>
                </a:rPr>
                <a:t> Using </a:t>
              </a:r>
              <a:r>
                <a:rPr lang="en-US" sz="2400" b="1" dirty="0">
                  <a:solidFill>
                    <a:schemeClr val="tx2"/>
                  </a:solidFill>
                  <a:latin typeface="Times New Roman" charset="0"/>
                </a:rPr>
                <a:t>Independence</a:t>
              </a:r>
              <a:r>
                <a:rPr lang="en-US" sz="2400" dirty="0">
                  <a:latin typeface="Times New Roman" charset="0"/>
                </a:rPr>
                <a:t> Assumption:</a:t>
              </a:r>
            </a:p>
          </p:txBody>
        </p:sp>
        <p:graphicFrame>
          <p:nvGraphicFramePr>
            <p:cNvPr id="120837" name="Object 5"/>
            <p:cNvGraphicFramePr>
              <a:graphicFrameLocks noChangeAspect="1"/>
            </p:cNvGraphicFramePr>
            <p:nvPr>
              <p:extLst>
                <p:ext uri="{D42A27DB-BD31-4B8C-83A1-F6EECF244321}">
                  <p14:modId xmlns:p14="http://schemas.microsoft.com/office/powerpoint/2010/main" val="1327681670"/>
                </p:ext>
              </p:extLst>
            </p:nvPr>
          </p:nvGraphicFramePr>
          <p:xfrm>
            <a:off x="776" y="3580"/>
            <a:ext cx="3063" cy="582"/>
          </p:xfrm>
          <a:graphic>
            <a:graphicData uri="http://schemas.openxmlformats.org/presentationml/2006/ole">
              <mc:AlternateContent xmlns:mc="http://schemas.openxmlformats.org/markup-compatibility/2006">
                <mc:Choice xmlns:v="urn:schemas-microsoft-com:vml" Requires="v">
                  <p:oleObj name="Equation" r:id="rId2" imgW="2400300" imgH="457200" progId="Equation.3">
                    <p:embed/>
                  </p:oleObj>
                </mc:Choice>
                <mc:Fallback>
                  <p:oleObj name="Equation" r:id="rId2" imgW="2400300" imgH="457200" progId="Equation.3">
                    <p:embed/>
                    <p:pic>
                      <p:nvPicPr>
                        <p:cNvPr id="0" name=""/>
                        <p:cNvPicPr>
                          <a:picLocks noChangeAspect="1" noChangeArrowheads="1"/>
                        </p:cNvPicPr>
                        <p:nvPr/>
                      </p:nvPicPr>
                      <p:blipFill>
                        <a:blip r:embed="rId3"/>
                        <a:srcRect/>
                        <a:stretch>
                          <a:fillRect/>
                        </a:stretch>
                      </p:blipFill>
                      <p:spPr bwMode="auto">
                        <a:xfrm>
                          <a:off x="776" y="3580"/>
                          <a:ext cx="3063" cy="5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955733023"/>
                </p:ext>
              </p:extLst>
            </p:nvPr>
          </p:nvGraphicFramePr>
          <p:xfrm>
            <a:off x="807" y="2776"/>
            <a:ext cx="2658" cy="582"/>
          </p:xfrm>
          <a:graphic>
            <a:graphicData uri="http://schemas.openxmlformats.org/presentationml/2006/ole">
              <mc:AlternateContent xmlns:mc="http://schemas.openxmlformats.org/markup-compatibility/2006">
                <mc:Choice xmlns:v="urn:schemas-microsoft-com:vml" Requires="v">
                  <p:oleObj name="Equation" r:id="rId4" imgW="2082800" imgH="457200" progId="Equation.3">
                    <p:embed/>
                  </p:oleObj>
                </mc:Choice>
                <mc:Fallback>
                  <p:oleObj name="Equation" r:id="rId4" imgW="2082800" imgH="457200" progId="Equation.3">
                    <p:embed/>
                    <p:pic>
                      <p:nvPicPr>
                        <p:cNvPr id="0" name=""/>
                        <p:cNvPicPr>
                          <a:picLocks noChangeAspect="1" noChangeArrowheads="1"/>
                        </p:cNvPicPr>
                        <p:nvPr/>
                      </p:nvPicPr>
                      <p:blipFill>
                        <a:blip r:embed="rId5"/>
                        <a:srcRect/>
                        <a:stretch>
                          <a:fillRect/>
                        </a:stretch>
                      </p:blipFill>
                      <p:spPr bwMode="auto">
                        <a:xfrm>
                          <a:off x="807" y="2776"/>
                          <a:ext cx="2658" cy="5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20838" name="Object 6"/>
          <p:cNvGraphicFramePr>
            <a:graphicFrameLocks noChangeAspect="1"/>
          </p:cNvGraphicFramePr>
          <p:nvPr>
            <p:extLst>
              <p:ext uri="{D42A27DB-BD31-4B8C-83A1-F6EECF244321}">
                <p14:modId xmlns:p14="http://schemas.microsoft.com/office/powerpoint/2010/main" val="4247000679"/>
              </p:ext>
            </p:extLst>
          </p:nvPr>
        </p:nvGraphicFramePr>
        <p:xfrm>
          <a:off x="898525" y="1739900"/>
          <a:ext cx="6811963" cy="871538"/>
        </p:xfrm>
        <a:graphic>
          <a:graphicData uri="http://schemas.openxmlformats.org/presentationml/2006/ole">
            <mc:AlternateContent xmlns:mc="http://schemas.openxmlformats.org/markup-compatibility/2006">
              <mc:Choice xmlns:v="urn:schemas-microsoft-com:vml" Requires="v">
                <p:oleObj name="Equation" r:id="rId6" imgW="3378200" imgH="431800" progId="Equation.3">
                  <p:embed/>
                </p:oleObj>
              </mc:Choice>
              <mc:Fallback>
                <p:oleObj name="Equation" r:id="rId6" imgW="3378200" imgH="431800" progId="Equation.3">
                  <p:embed/>
                  <p:pic>
                    <p:nvPicPr>
                      <p:cNvPr id="0" name=""/>
                      <p:cNvPicPr>
                        <a:picLocks noChangeAspect="1" noChangeArrowheads="1"/>
                      </p:cNvPicPr>
                      <p:nvPr/>
                    </p:nvPicPr>
                    <p:blipFill>
                      <a:blip r:embed="rId7"/>
                      <a:srcRect/>
                      <a:stretch>
                        <a:fillRect/>
                      </a:stretch>
                    </p:blipFill>
                    <p:spPr bwMode="auto">
                      <a:xfrm>
                        <a:off x="898525" y="1739900"/>
                        <a:ext cx="6811963" cy="871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0840" name="AutoShape 8"/>
          <p:cNvSpPr>
            <a:spLocks/>
          </p:cNvSpPr>
          <p:nvPr/>
        </p:nvSpPr>
        <p:spPr bwMode="auto">
          <a:xfrm>
            <a:off x="2743200" y="2819400"/>
            <a:ext cx="1752600" cy="711200"/>
          </a:xfrm>
          <a:prstGeom prst="borderCallout2">
            <a:avLst>
              <a:gd name="adj1" fmla="val 11250"/>
              <a:gd name="adj2" fmla="val 104347"/>
              <a:gd name="adj3" fmla="val 11250"/>
              <a:gd name="adj4" fmla="val 119204"/>
              <a:gd name="adj5" fmla="val -24532"/>
              <a:gd name="adj6" fmla="val 125542"/>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Constant for a given query</a:t>
            </a:r>
            <a:endParaRPr lang="en-US">
              <a:latin typeface="Times New Roman" charset="0"/>
            </a:endParaRPr>
          </a:p>
        </p:txBody>
      </p:sp>
      <p:sp>
        <p:nvSpPr>
          <p:cNvPr id="120844" name="AutoShape 12"/>
          <p:cNvSpPr>
            <a:spLocks/>
          </p:cNvSpPr>
          <p:nvPr/>
        </p:nvSpPr>
        <p:spPr bwMode="auto">
          <a:xfrm>
            <a:off x="6597650" y="2971800"/>
            <a:ext cx="2119313" cy="406400"/>
          </a:xfrm>
          <a:prstGeom prst="borderCallout2">
            <a:avLst>
              <a:gd name="adj1" fmla="val 28125"/>
              <a:gd name="adj2" fmla="val -3597"/>
              <a:gd name="adj3" fmla="val 28125"/>
              <a:gd name="adj4" fmla="val -11759"/>
              <a:gd name="adj5" fmla="val -60940"/>
              <a:gd name="adj6" fmla="val -20074"/>
            </a:avLst>
          </a:prstGeom>
          <a:solidFill>
            <a:srgbClr val="99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Needs estimation</a:t>
            </a:r>
          </a:p>
        </p:txBody>
      </p:sp>
    </p:spTree>
    <p:extLst>
      <p:ext uri="{BB962C8B-B14F-4D97-AF65-F5344CB8AC3E}">
        <p14:creationId xmlns:p14="http://schemas.microsoft.com/office/powerpoint/2010/main" val="3679685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08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Binary Independence Model</a:t>
            </a:r>
          </a:p>
        </p:txBody>
      </p:sp>
      <p:sp>
        <p:nvSpPr>
          <p:cNvPr id="121860" name="Text Box 4"/>
          <p:cNvSpPr txBox="1">
            <a:spLocks noChangeArrowheads="1"/>
          </p:cNvSpPr>
          <p:nvPr/>
        </p:nvSpPr>
        <p:spPr bwMode="auto">
          <a:xfrm>
            <a:off x="974725" y="2784475"/>
            <a:ext cx="274947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a:t>
            </a:r>
            <a:r>
              <a:rPr lang="en-US" dirty="0">
                <a:latin typeface="Arial" charset="0"/>
                <a:cs typeface="Arial" charset="0"/>
              </a:rPr>
              <a:t>Since </a:t>
            </a:r>
            <a:r>
              <a:rPr lang="en-US" i="1" dirty="0">
                <a:latin typeface="Times New Roman"/>
                <a:cs typeface="Times New Roman"/>
              </a:rPr>
              <a:t>x</a:t>
            </a:r>
            <a:r>
              <a:rPr lang="en-US" i="1" baseline="-25000" dirty="0">
                <a:latin typeface="Times New Roman"/>
                <a:cs typeface="Times New Roman"/>
              </a:rPr>
              <a:t>i</a:t>
            </a:r>
            <a:r>
              <a:rPr lang="en-US" i="1" dirty="0">
                <a:latin typeface="Arial" charset="0"/>
                <a:cs typeface="Arial" charset="0"/>
              </a:rPr>
              <a:t> </a:t>
            </a:r>
            <a:r>
              <a:rPr lang="en-US" dirty="0">
                <a:latin typeface="Arial" charset="0"/>
                <a:cs typeface="Arial" charset="0"/>
              </a:rPr>
              <a:t> is either </a:t>
            </a:r>
            <a:r>
              <a:rPr lang="en-US" dirty="0">
                <a:latin typeface="Times New Roman"/>
                <a:cs typeface="Times New Roman"/>
              </a:rPr>
              <a:t>0</a:t>
            </a:r>
            <a:r>
              <a:rPr lang="en-US" dirty="0">
                <a:latin typeface="Arial" charset="0"/>
                <a:cs typeface="Arial" charset="0"/>
              </a:rPr>
              <a:t> or </a:t>
            </a:r>
            <a:r>
              <a:rPr lang="en-US" dirty="0">
                <a:latin typeface="Times New Roman"/>
                <a:cs typeface="Times New Roman"/>
              </a:rPr>
              <a:t>1</a:t>
            </a:r>
            <a:r>
              <a:rPr lang="en-US" dirty="0">
                <a:latin typeface="Arial" charset="0"/>
                <a:cs typeface="Arial" charset="0"/>
              </a:rPr>
              <a:t>:</a:t>
            </a:r>
          </a:p>
        </p:txBody>
      </p:sp>
      <p:graphicFrame>
        <p:nvGraphicFramePr>
          <p:cNvPr id="121861" name="Object 5"/>
          <p:cNvGraphicFramePr>
            <a:graphicFrameLocks noChangeAspect="1"/>
          </p:cNvGraphicFramePr>
          <p:nvPr>
            <p:extLst>
              <p:ext uri="{D42A27DB-BD31-4B8C-83A1-F6EECF244321}">
                <p14:modId xmlns:p14="http://schemas.microsoft.com/office/powerpoint/2010/main" val="1818554474"/>
              </p:ext>
            </p:extLst>
          </p:nvPr>
        </p:nvGraphicFramePr>
        <p:xfrm>
          <a:off x="955675" y="2971800"/>
          <a:ext cx="7689850" cy="1042988"/>
        </p:xfrm>
        <a:graphic>
          <a:graphicData uri="http://schemas.openxmlformats.org/presentationml/2006/ole">
            <mc:AlternateContent xmlns:mc="http://schemas.openxmlformats.org/markup-compatibility/2006">
              <mc:Choice xmlns:v="urn:schemas-microsoft-com:vml" Requires="v">
                <p:oleObj name="Equation" r:id="rId2" imgW="3962400" imgH="482600" progId="Equation.3">
                  <p:embed/>
                </p:oleObj>
              </mc:Choice>
              <mc:Fallback>
                <p:oleObj name="Equation" r:id="rId2" imgW="3962400" imgH="482600" progId="Equation.3">
                  <p:embed/>
                  <p:pic>
                    <p:nvPicPr>
                      <p:cNvPr id="0" name=""/>
                      <p:cNvPicPr>
                        <a:picLocks noChangeAspect="1" noChangeArrowheads="1"/>
                      </p:cNvPicPr>
                      <p:nvPr/>
                    </p:nvPicPr>
                    <p:blipFill>
                      <a:blip r:embed="rId3"/>
                      <a:srcRect/>
                      <a:stretch>
                        <a:fillRect/>
                      </a:stretch>
                    </p:blipFill>
                    <p:spPr bwMode="auto">
                      <a:xfrm>
                        <a:off x="955675" y="2971800"/>
                        <a:ext cx="7689850" cy="1042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1862" name="Group 6"/>
          <p:cNvGrpSpPr>
            <a:grpSpLocks/>
          </p:cNvGrpSpPr>
          <p:nvPr/>
        </p:nvGrpSpPr>
        <p:grpSpPr bwMode="auto">
          <a:xfrm>
            <a:off x="1066800" y="4343400"/>
            <a:ext cx="6629400" cy="1247775"/>
            <a:chOff x="614" y="2648"/>
            <a:chExt cx="4176" cy="786"/>
          </a:xfrm>
        </p:grpSpPr>
        <p:grpSp>
          <p:nvGrpSpPr>
            <p:cNvPr id="121863" name="Group 7"/>
            <p:cNvGrpSpPr>
              <a:grpSpLocks/>
            </p:cNvGrpSpPr>
            <p:nvPr/>
          </p:nvGrpSpPr>
          <p:grpSpPr bwMode="auto">
            <a:xfrm>
              <a:off x="614" y="2648"/>
              <a:ext cx="3936" cy="282"/>
              <a:chOff x="614" y="2648"/>
              <a:chExt cx="3936" cy="282"/>
            </a:xfrm>
          </p:grpSpPr>
          <p:sp>
            <p:nvSpPr>
              <p:cNvPr id="121864" name="Text Box 8"/>
              <p:cNvSpPr txBox="1">
                <a:spLocks noChangeArrowheads="1"/>
              </p:cNvSpPr>
              <p:nvPr/>
            </p:nvSpPr>
            <p:spPr bwMode="auto">
              <a:xfrm>
                <a:off x="614" y="2666"/>
                <a:ext cx="442"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a:t>
                </a:r>
                <a:r>
                  <a:rPr lang="en-US" sz="2000" dirty="0">
                    <a:latin typeface="+mn-lt"/>
                  </a:rPr>
                  <a:t>Let</a:t>
                </a:r>
                <a:r>
                  <a:rPr lang="en-US" dirty="0">
                    <a:latin typeface="Times New Roman" charset="0"/>
                  </a:rPr>
                  <a:t> </a:t>
                </a:r>
              </a:p>
            </p:txBody>
          </p:sp>
          <p:graphicFrame>
            <p:nvGraphicFramePr>
              <p:cNvPr id="121865" name="Object 9"/>
              <p:cNvGraphicFramePr>
                <a:graphicFrameLocks noChangeAspect="1"/>
              </p:cNvGraphicFramePr>
              <p:nvPr>
                <p:extLst>
                  <p:ext uri="{D42A27DB-BD31-4B8C-83A1-F6EECF244321}">
                    <p14:modId xmlns:p14="http://schemas.microsoft.com/office/powerpoint/2010/main" val="389590500"/>
                  </p:ext>
                </p:extLst>
              </p:nvPr>
            </p:nvGraphicFramePr>
            <p:xfrm>
              <a:off x="981" y="2648"/>
              <a:ext cx="1783" cy="282"/>
            </p:xfrm>
            <a:graphic>
              <a:graphicData uri="http://schemas.openxmlformats.org/presentationml/2006/ole">
                <mc:AlternateContent xmlns:mc="http://schemas.openxmlformats.org/markup-compatibility/2006">
                  <mc:Choice xmlns:v="urn:schemas-microsoft-com:vml" Requires="v">
                    <p:oleObj name="Equation" r:id="rId4" imgW="1371600" imgH="215900" progId="Equation.3">
                      <p:embed/>
                    </p:oleObj>
                  </mc:Choice>
                  <mc:Fallback>
                    <p:oleObj name="Equation" r:id="rId4" imgW="1371600" imgH="215900" progId="Equation.3">
                      <p:embed/>
                      <p:pic>
                        <p:nvPicPr>
                          <p:cNvPr id="0" name=""/>
                          <p:cNvPicPr>
                            <a:picLocks noChangeAspect="1" noChangeArrowheads="1"/>
                          </p:cNvPicPr>
                          <p:nvPr/>
                        </p:nvPicPr>
                        <p:blipFill>
                          <a:blip r:embed="rId5"/>
                          <a:srcRect/>
                          <a:stretch>
                            <a:fillRect/>
                          </a:stretch>
                        </p:blipFill>
                        <p:spPr bwMode="auto">
                          <a:xfrm>
                            <a:off x="981" y="2648"/>
                            <a:ext cx="1783"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1866" name="Object 10"/>
              <p:cNvGraphicFramePr>
                <a:graphicFrameLocks noChangeAspect="1"/>
              </p:cNvGraphicFramePr>
              <p:nvPr>
                <p:extLst>
                  <p:ext uri="{D42A27DB-BD31-4B8C-83A1-F6EECF244321}">
                    <p14:modId xmlns:p14="http://schemas.microsoft.com/office/powerpoint/2010/main" val="2524558381"/>
                  </p:ext>
                </p:extLst>
              </p:nvPr>
            </p:nvGraphicFramePr>
            <p:xfrm>
              <a:off x="2801" y="2648"/>
              <a:ext cx="1749" cy="282"/>
            </p:xfrm>
            <a:graphic>
              <a:graphicData uri="http://schemas.openxmlformats.org/presentationml/2006/ole">
                <mc:AlternateContent xmlns:mc="http://schemas.openxmlformats.org/markup-compatibility/2006">
                  <mc:Choice xmlns:v="urn:schemas-microsoft-com:vml" Requires="v">
                    <p:oleObj name="Equation" r:id="rId6" imgW="1346200" imgH="215900" progId="Equation.3">
                      <p:embed/>
                    </p:oleObj>
                  </mc:Choice>
                  <mc:Fallback>
                    <p:oleObj name="Equation" r:id="rId6" imgW="1346200" imgH="215900" progId="Equation.3">
                      <p:embed/>
                      <p:pic>
                        <p:nvPicPr>
                          <p:cNvPr id="0" name=""/>
                          <p:cNvPicPr>
                            <a:picLocks noChangeAspect="1" noChangeArrowheads="1"/>
                          </p:cNvPicPr>
                          <p:nvPr/>
                        </p:nvPicPr>
                        <p:blipFill>
                          <a:blip r:embed="rId7"/>
                          <a:srcRect/>
                          <a:stretch>
                            <a:fillRect/>
                          </a:stretch>
                        </p:blipFill>
                        <p:spPr bwMode="auto">
                          <a:xfrm>
                            <a:off x="2801" y="2648"/>
                            <a:ext cx="1749"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1867" name="Text Box 11"/>
            <p:cNvSpPr txBox="1">
              <a:spLocks noChangeArrowheads="1"/>
            </p:cNvSpPr>
            <p:nvPr/>
          </p:nvSpPr>
          <p:spPr bwMode="auto">
            <a:xfrm>
              <a:off x="662" y="3146"/>
              <a:ext cx="368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dirty="0">
                  <a:latin typeface="Times New Roman" charset="0"/>
                </a:rPr>
                <a:t> </a:t>
              </a:r>
              <a:r>
                <a:rPr lang="en-US" sz="1800" dirty="0">
                  <a:latin typeface="Arial" charset="0"/>
                  <a:cs typeface="Arial" charset="0"/>
                </a:rPr>
                <a:t>Assume, for all terms not occurring in the query</a:t>
              </a:r>
              <a:r>
                <a:rPr lang="en-US" sz="2000" dirty="0">
                  <a:latin typeface="Times New Roman" charset="0"/>
                </a:rPr>
                <a:t> (</a:t>
              </a:r>
              <a:r>
                <a:rPr lang="en-US" sz="2000" i="1" dirty="0">
                  <a:latin typeface="Times New Roman" charset="0"/>
                </a:rPr>
                <a:t>q</a:t>
              </a:r>
              <a:r>
                <a:rPr lang="en-US" sz="1400" i="1" baseline="-25000" dirty="0">
                  <a:latin typeface="Times New Roman" charset="0"/>
                </a:rPr>
                <a:t>i</a:t>
              </a:r>
              <a:r>
                <a:rPr lang="en-US" sz="2000" i="1" dirty="0">
                  <a:latin typeface="Times New Roman" charset="0"/>
                </a:rPr>
                <a:t>=0</a:t>
              </a:r>
              <a:r>
                <a:rPr lang="en-US" sz="2000" dirty="0">
                  <a:latin typeface="Times New Roman" charset="0"/>
                </a:rPr>
                <a:t>)</a:t>
              </a:r>
              <a:endParaRPr lang="en-US" dirty="0">
                <a:latin typeface="Times New Roman" charset="0"/>
              </a:endParaRPr>
            </a:p>
          </p:txBody>
        </p:sp>
        <p:graphicFrame>
          <p:nvGraphicFramePr>
            <p:cNvPr id="121868" name="Object 12"/>
            <p:cNvGraphicFramePr>
              <a:graphicFrameLocks noChangeAspect="1"/>
            </p:cNvGraphicFramePr>
            <p:nvPr>
              <p:extLst>
                <p:ext uri="{D42A27DB-BD31-4B8C-83A1-F6EECF244321}">
                  <p14:modId xmlns:p14="http://schemas.microsoft.com/office/powerpoint/2010/main" val="1425277435"/>
                </p:ext>
              </p:extLst>
            </p:nvPr>
          </p:nvGraphicFramePr>
          <p:xfrm>
            <a:off x="4262" y="3120"/>
            <a:ext cx="528" cy="288"/>
          </p:xfrm>
          <a:graphic>
            <a:graphicData uri="http://schemas.openxmlformats.org/presentationml/2006/ole">
              <mc:AlternateContent xmlns:mc="http://schemas.openxmlformats.org/markup-compatibility/2006">
                <mc:Choice xmlns:v="urn:schemas-microsoft-com:vml" Requires="v">
                  <p:oleObj name="Equation" r:id="rId8" imgW="419040" imgH="228600" progId="Equation.3">
                    <p:embed/>
                  </p:oleObj>
                </mc:Choice>
                <mc:Fallback>
                  <p:oleObj name="Equation" r:id="rId8" imgW="4190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2" y="3120"/>
                          <a:ext cx="528" cy="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4" name="Object 5"/>
          <p:cNvGraphicFramePr>
            <a:graphicFrameLocks noChangeAspect="1"/>
          </p:cNvGraphicFramePr>
          <p:nvPr>
            <p:extLst>
              <p:ext uri="{D42A27DB-BD31-4B8C-83A1-F6EECF244321}">
                <p14:modId xmlns:p14="http://schemas.microsoft.com/office/powerpoint/2010/main" val="117531065"/>
              </p:ext>
            </p:extLst>
          </p:nvPr>
        </p:nvGraphicFramePr>
        <p:xfrm>
          <a:off x="1231901" y="1676400"/>
          <a:ext cx="4862513" cy="923925"/>
        </p:xfrm>
        <a:graphic>
          <a:graphicData uri="http://schemas.openxmlformats.org/presentationml/2006/ole">
            <mc:AlternateContent xmlns:mc="http://schemas.openxmlformats.org/markup-compatibility/2006">
              <mc:Choice xmlns:v="urn:schemas-microsoft-com:vml" Requires="v">
                <p:oleObj name="Equation" r:id="rId10" imgW="2400300" imgH="457200" progId="Equation.3">
                  <p:embed/>
                </p:oleObj>
              </mc:Choice>
              <mc:Fallback>
                <p:oleObj name="Equation" r:id="rId10" imgW="2400300" imgH="457200" progId="Equation.3">
                  <p:embed/>
                  <p:pic>
                    <p:nvPicPr>
                      <p:cNvPr id="0" name=""/>
                      <p:cNvPicPr>
                        <a:picLocks noChangeAspect="1" noChangeArrowheads="1"/>
                      </p:cNvPicPr>
                      <p:nvPr/>
                    </p:nvPicPr>
                    <p:blipFill>
                      <a:blip r:embed="rId11"/>
                      <a:srcRect/>
                      <a:stretch>
                        <a:fillRect/>
                      </a:stretch>
                    </p:blipFill>
                    <p:spPr bwMode="auto">
                      <a:xfrm>
                        <a:off x="1231901" y="1676400"/>
                        <a:ext cx="4862513" cy="923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866459184"/>
              </p:ext>
            </p:extLst>
          </p:nvPr>
        </p:nvGraphicFramePr>
        <p:xfrm>
          <a:off x="1905000" y="5491163"/>
          <a:ext cx="4659313" cy="1235075"/>
        </p:xfrm>
        <a:graphic>
          <a:graphicData uri="http://schemas.openxmlformats.org/presentationml/2006/ole">
            <mc:AlternateContent xmlns:mc="http://schemas.openxmlformats.org/markup-compatibility/2006">
              <mc:Choice xmlns:v="urn:schemas-microsoft-com:vml" Requires="v">
                <p:oleObj name="Equation" r:id="rId12" imgW="2400300" imgH="571500" progId="Equation.3">
                  <p:embed/>
                </p:oleObj>
              </mc:Choice>
              <mc:Fallback>
                <p:oleObj name="Equation" r:id="rId12" imgW="2400300" imgH="571500" progId="Equation.3">
                  <p:embed/>
                  <p:pic>
                    <p:nvPicPr>
                      <p:cNvPr id="0" name=""/>
                      <p:cNvPicPr>
                        <a:picLocks noChangeAspect="1" noChangeArrowheads="1"/>
                      </p:cNvPicPr>
                      <p:nvPr/>
                    </p:nvPicPr>
                    <p:blipFill>
                      <a:blip r:embed="rId13"/>
                      <a:srcRect/>
                      <a:stretch>
                        <a:fillRect/>
                      </a:stretch>
                    </p:blipFill>
                    <p:spPr bwMode="auto">
                      <a:xfrm>
                        <a:off x="1905000" y="5491163"/>
                        <a:ext cx="4659313" cy="1235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96684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218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218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6123440"/>
              </p:ext>
            </p:extLst>
          </p:nvPr>
        </p:nvGraphicFramePr>
        <p:xfrm>
          <a:off x="457200" y="2164080"/>
          <a:ext cx="8229600" cy="1188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70840">
                <a:tc>
                  <a:txBody>
                    <a:bodyPr/>
                    <a:lstStyle/>
                    <a:p>
                      <a:endParaRPr lang="en-US" sz="2000" dirty="0"/>
                    </a:p>
                  </a:txBody>
                  <a:tcPr/>
                </a:tc>
                <a:tc>
                  <a:txBody>
                    <a:bodyPr/>
                    <a:lstStyle/>
                    <a:p>
                      <a:r>
                        <a:rPr lang="en-US" sz="2000" dirty="0"/>
                        <a:t>document</a:t>
                      </a:r>
                    </a:p>
                  </a:txBody>
                  <a:tcPr/>
                </a:tc>
                <a:tc>
                  <a:txBody>
                    <a:bodyPr/>
                    <a:lstStyle/>
                    <a:p>
                      <a:r>
                        <a:rPr lang="en-US" sz="2000" dirty="0"/>
                        <a:t>relevant (R=1)</a:t>
                      </a:r>
                    </a:p>
                  </a:txBody>
                  <a:tcPr/>
                </a:tc>
                <a:tc>
                  <a:txBody>
                    <a:bodyPr/>
                    <a:lstStyle/>
                    <a:p>
                      <a:r>
                        <a:rPr lang="en-US" sz="2000" dirty="0"/>
                        <a:t>not relevant (R=0)</a:t>
                      </a:r>
                    </a:p>
                  </a:txBody>
                  <a:tcPr/>
                </a:tc>
                <a:extLst>
                  <a:ext uri="{0D108BD9-81ED-4DB2-BD59-A6C34878D82A}">
                    <a16:rowId xmlns:a16="http://schemas.microsoft.com/office/drawing/2014/main" val="10000"/>
                  </a:ext>
                </a:extLst>
              </a:tr>
              <a:tr h="370840">
                <a:tc>
                  <a:txBody>
                    <a:bodyPr/>
                    <a:lstStyle/>
                    <a:p>
                      <a:r>
                        <a:rPr lang="en-US" sz="2000" dirty="0"/>
                        <a:t>term present</a:t>
                      </a:r>
                    </a:p>
                  </a:txBody>
                  <a:tcPr/>
                </a:tc>
                <a:tc>
                  <a:txBody>
                    <a:bodyPr/>
                    <a:lstStyle/>
                    <a:p>
                      <a:r>
                        <a:rPr lang="en-US" sz="2000" dirty="0"/>
                        <a:t>x</a:t>
                      </a:r>
                      <a:r>
                        <a:rPr lang="en-US" sz="2000" baseline="-25000" dirty="0"/>
                        <a:t>i</a:t>
                      </a:r>
                      <a:r>
                        <a:rPr lang="en-US" sz="2000" dirty="0"/>
                        <a:t> = 1</a:t>
                      </a:r>
                    </a:p>
                  </a:txBody>
                  <a:tcPr/>
                </a:tc>
                <a:tc>
                  <a:txBody>
                    <a:bodyPr/>
                    <a:lstStyle/>
                    <a:p>
                      <a:r>
                        <a:rPr lang="en-US" sz="2000" dirty="0"/>
                        <a:t>p</a:t>
                      </a:r>
                      <a:r>
                        <a:rPr lang="en-US" sz="2000" baseline="-25000" dirty="0"/>
                        <a:t>i</a:t>
                      </a:r>
                    </a:p>
                  </a:txBody>
                  <a:tcPr/>
                </a:tc>
                <a:tc>
                  <a:txBody>
                    <a:bodyPr/>
                    <a:lstStyle/>
                    <a:p>
                      <a:r>
                        <a:rPr lang="en-US" sz="2000" dirty="0" err="1"/>
                        <a:t>r</a:t>
                      </a:r>
                      <a:r>
                        <a:rPr lang="en-US" sz="2000" baseline="-25000" dirty="0" err="1"/>
                        <a:t>i</a:t>
                      </a:r>
                      <a:endParaRPr lang="en-US" sz="2000" baseline="-25000" dirty="0"/>
                    </a:p>
                  </a:txBody>
                  <a:tcPr/>
                </a:tc>
                <a:extLst>
                  <a:ext uri="{0D108BD9-81ED-4DB2-BD59-A6C34878D82A}">
                    <a16:rowId xmlns:a16="http://schemas.microsoft.com/office/drawing/2014/main" val="10001"/>
                  </a:ext>
                </a:extLst>
              </a:tr>
              <a:tr h="370840">
                <a:tc>
                  <a:txBody>
                    <a:bodyPr/>
                    <a:lstStyle/>
                    <a:p>
                      <a:r>
                        <a:rPr lang="en-US" sz="2000" dirty="0"/>
                        <a:t>term absent</a:t>
                      </a:r>
                    </a:p>
                  </a:txBody>
                  <a:tcPr/>
                </a:tc>
                <a:tc>
                  <a:txBody>
                    <a:bodyPr/>
                    <a:lstStyle/>
                    <a:p>
                      <a:r>
                        <a:rPr lang="en-US" sz="2000" dirty="0"/>
                        <a:t>x</a:t>
                      </a:r>
                      <a:r>
                        <a:rPr lang="en-US" sz="2000" baseline="-25000" dirty="0"/>
                        <a:t>i</a:t>
                      </a:r>
                      <a:r>
                        <a:rPr lang="en-US" sz="2000" dirty="0"/>
                        <a:t> = 0</a:t>
                      </a:r>
                    </a:p>
                  </a:txBody>
                  <a:tcPr/>
                </a:tc>
                <a:tc>
                  <a:txBody>
                    <a:bodyPr/>
                    <a:lstStyle/>
                    <a:p>
                      <a:r>
                        <a:rPr lang="en-US" sz="2000" dirty="0"/>
                        <a:t>(1 –</a:t>
                      </a:r>
                      <a:r>
                        <a:rPr lang="en-US" sz="2000" baseline="0" dirty="0"/>
                        <a:t> p</a:t>
                      </a:r>
                      <a:r>
                        <a:rPr lang="en-US" sz="2000" baseline="-25000" dirty="0"/>
                        <a:t>i</a:t>
                      </a:r>
                      <a:r>
                        <a:rPr lang="en-US" sz="2000" baseline="0" dirty="0"/>
                        <a:t>)</a:t>
                      </a:r>
                      <a:endParaRPr lang="en-US" sz="2000" dirty="0"/>
                    </a:p>
                  </a:txBody>
                  <a:tcPr/>
                </a:tc>
                <a:tc>
                  <a:txBody>
                    <a:bodyPr/>
                    <a:lstStyle/>
                    <a:p>
                      <a:r>
                        <a:rPr lang="en-US" sz="2000" dirty="0"/>
                        <a:t>(1</a:t>
                      </a:r>
                      <a:r>
                        <a:rPr lang="en-US" sz="2000" baseline="0" dirty="0"/>
                        <a:t> – </a:t>
                      </a:r>
                      <a:r>
                        <a:rPr lang="en-US" sz="2000" baseline="0" dirty="0" err="1"/>
                        <a:t>r</a:t>
                      </a:r>
                      <a:r>
                        <a:rPr lang="en-US" sz="2000" baseline="-25000" dirty="0" err="1"/>
                        <a:t>i</a:t>
                      </a:r>
                      <a:r>
                        <a:rPr lang="en-US" sz="2000" baseline="0" dirty="0"/>
                        <a:t>)</a:t>
                      </a:r>
                      <a:endParaRPr lang="en-US"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879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5" name="Group 5"/>
          <p:cNvGrpSpPr>
            <a:grpSpLocks/>
          </p:cNvGrpSpPr>
          <p:nvPr/>
        </p:nvGrpSpPr>
        <p:grpSpPr bwMode="auto">
          <a:xfrm>
            <a:off x="1828800" y="2438400"/>
            <a:ext cx="3505200" cy="728663"/>
            <a:chOff x="1152" y="1536"/>
            <a:chExt cx="2208" cy="459"/>
          </a:xfrm>
        </p:grpSpPr>
        <p:sp>
          <p:nvSpPr>
            <p:cNvPr id="122886" name="Oval 6"/>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87" name="AutoShape 7"/>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matching terms</a:t>
              </a:r>
            </a:p>
          </p:txBody>
        </p:sp>
      </p:grpSp>
      <p:grpSp>
        <p:nvGrpSpPr>
          <p:cNvPr id="122888" name="Group 8"/>
          <p:cNvGrpSpPr>
            <a:grpSpLocks/>
          </p:cNvGrpSpPr>
          <p:nvPr/>
        </p:nvGrpSpPr>
        <p:grpSpPr bwMode="auto">
          <a:xfrm>
            <a:off x="5715000" y="2438400"/>
            <a:ext cx="3048000" cy="1168400"/>
            <a:chOff x="3600" y="1536"/>
            <a:chExt cx="1920" cy="736"/>
          </a:xfrm>
        </p:grpSpPr>
        <p:sp>
          <p:nvSpPr>
            <p:cNvPr id="122889" name="AutoShape 9"/>
            <p:cNvSpPr>
              <a:spLocks noChangeArrowheads="1"/>
            </p:cNvSpPr>
            <p:nvPr/>
          </p:nvSpPr>
          <p:spPr bwMode="auto">
            <a:xfrm>
              <a:off x="3600" y="1536"/>
              <a:ext cx="432" cy="336"/>
            </a:xfrm>
            <a:prstGeom prst="flowChartAlternateProcess">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0" name="AutoShape 10"/>
            <p:cNvSpPr>
              <a:spLocks/>
            </p:cNvSpPr>
            <p:nvPr/>
          </p:nvSpPr>
          <p:spPr bwMode="auto">
            <a:xfrm>
              <a:off x="4224" y="1824"/>
              <a:ext cx="1296" cy="448"/>
            </a:xfrm>
            <a:prstGeom prst="borderCallout2">
              <a:avLst>
                <a:gd name="adj1" fmla="val 16069"/>
                <a:gd name="adj2" fmla="val -3704"/>
                <a:gd name="adj3" fmla="val 16069"/>
                <a:gd name="adj4" fmla="val -10801"/>
                <a:gd name="adj5" fmla="val 9153"/>
                <a:gd name="adj6" fmla="val -36190"/>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a:latin typeface="Times New Roman" charset="0"/>
                </a:rPr>
                <a:t>Non-matching query terms</a:t>
              </a:r>
            </a:p>
          </p:txBody>
        </p:sp>
      </p:grpSp>
      <p:sp>
        <p:nvSpPr>
          <p:cNvPr id="122891" name="Rectangle 11"/>
          <p:cNvSpPr>
            <a:spLocks noGrp="1" noChangeArrowheads="1"/>
          </p:cNvSpPr>
          <p:nvPr>
            <p:ph type="title"/>
          </p:nvPr>
        </p:nvSpPr>
        <p:spPr/>
        <p:txBody>
          <a:bodyPr/>
          <a:lstStyle/>
          <a:p>
            <a:r>
              <a:rPr lang="en-US"/>
              <a:t>Binary Independence Model</a:t>
            </a:r>
          </a:p>
        </p:txBody>
      </p:sp>
      <p:grpSp>
        <p:nvGrpSpPr>
          <p:cNvPr id="122892" name="Group 12"/>
          <p:cNvGrpSpPr>
            <a:grpSpLocks/>
          </p:cNvGrpSpPr>
          <p:nvPr/>
        </p:nvGrpSpPr>
        <p:grpSpPr bwMode="auto">
          <a:xfrm>
            <a:off x="1314450" y="5715000"/>
            <a:ext cx="3505200" cy="728663"/>
            <a:chOff x="1152" y="1536"/>
            <a:chExt cx="2208" cy="459"/>
          </a:xfrm>
        </p:grpSpPr>
        <p:sp>
          <p:nvSpPr>
            <p:cNvPr id="122893" name="Oval 13"/>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4" name="AutoShape 14"/>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matching terms</a:t>
              </a:r>
            </a:p>
          </p:txBody>
        </p:sp>
      </p:grpSp>
      <p:grpSp>
        <p:nvGrpSpPr>
          <p:cNvPr id="122895" name="Group 15"/>
          <p:cNvGrpSpPr>
            <a:grpSpLocks/>
          </p:cNvGrpSpPr>
          <p:nvPr/>
        </p:nvGrpSpPr>
        <p:grpSpPr bwMode="auto">
          <a:xfrm>
            <a:off x="5962650" y="5791200"/>
            <a:ext cx="3048000" cy="890588"/>
            <a:chOff x="3552" y="2736"/>
            <a:chExt cx="1920" cy="561"/>
          </a:xfrm>
        </p:grpSpPr>
        <p:sp>
          <p:nvSpPr>
            <p:cNvPr id="122896" name="Oval 16"/>
            <p:cNvSpPr>
              <a:spLocks noChangeArrowheads="1"/>
            </p:cNvSpPr>
            <p:nvPr/>
          </p:nvSpPr>
          <p:spPr bwMode="auto">
            <a:xfrm>
              <a:off x="3552" y="2736"/>
              <a:ext cx="480" cy="24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897" name="AutoShape 17"/>
            <p:cNvSpPr>
              <a:spLocks/>
            </p:cNvSpPr>
            <p:nvPr/>
          </p:nvSpPr>
          <p:spPr bwMode="auto">
            <a:xfrm>
              <a:off x="4272" y="3041"/>
              <a:ext cx="1200" cy="256"/>
            </a:xfrm>
            <a:prstGeom prst="borderCallout2">
              <a:avLst>
                <a:gd name="adj1" fmla="val 28125"/>
                <a:gd name="adj2" fmla="val -4000"/>
                <a:gd name="adj3" fmla="val 28125"/>
                <a:gd name="adj4" fmla="val -12167"/>
                <a:gd name="adj5" fmla="val -23046"/>
                <a:gd name="adj6" fmla="val -41583"/>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dirty="0">
                  <a:latin typeface="Times New Roman" charset="0"/>
                </a:rPr>
                <a:t>All query terms</a:t>
              </a:r>
            </a:p>
          </p:txBody>
        </p:sp>
      </p:grpSp>
      <p:graphicFrame>
        <p:nvGraphicFramePr>
          <p:cNvPr id="20" name="Object 18"/>
          <p:cNvGraphicFramePr>
            <a:graphicFrameLocks noChangeAspect="1"/>
          </p:cNvGraphicFramePr>
          <p:nvPr>
            <p:extLst>
              <p:ext uri="{D42A27DB-BD31-4B8C-83A1-F6EECF244321}">
                <p14:modId xmlns:p14="http://schemas.microsoft.com/office/powerpoint/2010/main" val="256039495"/>
              </p:ext>
            </p:extLst>
          </p:nvPr>
        </p:nvGraphicFramePr>
        <p:xfrm>
          <a:off x="709612" y="3622675"/>
          <a:ext cx="8129588" cy="1376363"/>
        </p:xfrm>
        <a:graphic>
          <a:graphicData uri="http://schemas.openxmlformats.org/presentationml/2006/ole">
            <mc:AlternateContent xmlns:mc="http://schemas.openxmlformats.org/markup-compatibility/2006">
              <mc:Choice xmlns:v="urn:schemas-microsoft-com:vml" Requires="v">
                <p:oleObj name="Equation" r:id="rId3" imgW="3352800" imgH="584200" progId="Equation.3">
                  <p:embed/>
                </p:oleObj>
              </mc:Choice>
              <mc:Fallback>
                <p:oleObj name="Equation" r:id="rId3" imgW="3352800" imgH="584200" progId="Equation.3">
                  <p:embed/>
                  <p:pic>
                    <p:nvPicPr>
                      <p:cNvPr id="0" name=""/>
                      <p:cNvPicPr>
                        <a:picLocks noChangeAspect="1" noChangeArrowheads="1"/>
                      </p:cNvPicPr>
                      <p:nvPr/>
                    </p:nvPicPr>
                    <p:blipFill>
                      <a:blip r:embed="rId4"/>
                      <a:srcRect/>
                      <a:stretch>
                        <a:fillRect/>
                      </a:stretch>
                    </p:blipFill>
                    <p:spPr bwMode="auto">
                      <a:xfrm>
                        <a:off x="709612" y="3622675"/>
                        <a:ext cx="8129588" cy="1376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91181892"/>
              </p:ext>
            </p:extLst>
          </p:nvPr>
        </p:nvGraphicFramePr>
        <p:xfrm>
          <a:off x="838200" y="5029200"/>
          <a:ext cx="6650038" cy="1076325"/>
        </p:xfrm>
        <a:graphic>
          <a:graphicData uri="http://schemas.openxmlformats.org/presentationml/2006/ole">
            <mc:AlternateContent xmlns:mc="http://schemas.openxmlformats.org/markup-compatibility/2006">
              <mc:Choice xmlns:v="urn:schemas-microsoft-com:vml" Requires="v">
                <p:oleObj name="Equation" r:id="rId5" imgW="2743200" imgH="457200" progId="Equation.3">
                  <p:embed/>
                </p:oleObj>
              </mc:Choice>
              <mc:Fallback>
                <p:oleObj name="Equation" r:id="rId5" imgW="2743200" imgH="457200" progId="Equation.3">
                  <p:embed/>
                  <p:pic>
                    <p:nvPicPr>
                      <p:cNvPr id="0" name=""/>
                      <p:cNvPicPr>
                        <a:picLocks noChangeAspect="1" noChangeArrowheads="1"/>
                      </p:cNvPicPr>
                      <p:nvPr/>
                    </p:nvPicPr>
                    <p:blipFill>
                      <a:blip r:embed="rId6"/>
                      <a:srcRect/>
                      <a:stretch>
                        <a:fillRect/>
                      </a:stretch>
                    </p:blipFill>
                    <p:spPr bwMode="auto">
                      <a:xfrm>
                        <a:off x="838200" y="5029200"/>
                        <a:ext cx="6650038" cy="1076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898" name="Object 18"/>
          <p:cNvGraphicFramePr>
            <a:graphicFrameLocks noChangeAspect="1"/>
          </p:cNvGraphicFramePr>
          <p:nvPr>
            <p:extLst>
              <p:ext uri="{D42A27DB-BD31-4B8C-83A1-F6EECF244321}">
                <p14:modId xmlns:p14="http://schemas.microsoft.com/office/powerpoint/2010/main" val="2891098213"/>
              </p:ext>
            </p:extLst>
          </p:nvPr>
        </p:nvGraphicFramePr>
        <p:xfrm>
          <a:off x="1341438" y="1676400"/>
          <a:ext cx="5757862" cy="1285875"/>
        </p:xfrm>
        <a:graphic>
          <a:graphicData uri="http://schemas.openxmlformats.org/presentationml/2006/ole">
            <mc:AlternateContent xmlns:mc="http://schemas.openxmlformats.org/markup-compatibility/2006">
              <mc:Choice xmlns:v="urn:schemas-microsoft-com:vml" Requires="v">
                <p:oleObj name="Equation" r:id="rId7" imgW="2374900" imgH="546100" progId="Equation.3">
                  <p:embed/>
                </p:oleObj>
              </mc:Choice>
              <mc:Fallback>
                <p:oleObj name="Equation" r:id="rId7" imgW="2374900" imgH="546100" progId="Equation.3">
                  <p:embed/>
                  <p:pic>
                    <p:nvPicPr>
                      <p:cNvPr id="0" name=""/>
                      <p:cNvPicPr>
                        <a:picLocks noChangeAspect="1" noChangeArrowheads="1"/>
                      </p:cNvPicPr>
                      <p:nvPr/>
                    </p:nvPicPr>
                    <p:blipFill>
                      <a:blip r:embed="rId8"/>
                      <a:srcRect/>
                      <a:stretch>
                        <a:fillRect/>
                      </a:stretch>
                    </p:blipFill>
                    <p:spPr bwMode="auto">
                      <a:xfrm>
                        <a:off x="1341438" y="1676400"/>
                        <a:ext cx="5757862" cy="1285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0528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8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Binary Independence Model</a:t>
            </a:r>
          </a:p>
        </p:txBody>
      </p:sp>
      <p:grpSp>
        <p:nvGrpSpPr>
          <p:cNvPr id="123907" name="Group 3"/>
          <p:cNvGrpSpPr>
            <a:grpSpLocks/>
          </p:cNvGrpSpPr>
          <p:nvPr/>
        </p:nvGrpSpPr>
        <p:grpSpPr bwMode="auto">
          <a:xfrm>
            <a:off x="2895600" y="2286000"/>
            <a:ext cx="1905000" cy="2057400"/>
            <a:chOff x="1824" y="1440"/>
            <a:chExt cx="1200" cy="1296"/>
          </a:xfrm>
        </p:grpSpPr>
        <p:sp>
          <p:nvSpPr>
            <p:cNvPr id="123908" name="Rectangle 4"/>
            <p:cNvSpPr>
              <a:spLocks noChangeArrowheads="1"/>
            </p:cNvSpPr>
            <p:nvPr/>
          </p:nvSpPr>
          <p:spPr bwMode="auto">
            <a:xfrm>
              <a:off x="1920" y="1440"/>
              <a:ext cx="960" cy="43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9" name="AutoShape 5"/>
            <p:cNvSpPr>
              <a:spLocks noChangeArrowheads="1"/>
            </p:cNvSpPr>
            <p:nvPr/>
          </p:nvSpPr>
          <p:spPr bwMode="auto">
            <a:xfrm>
              <a:off x="1824" y="2256"/>
              <a:ext cx="1200" cy="480"/>
            </a:xfrm>
            <a:prstGeom prst="flowChartTerminator">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Constant for</a:t>
              </a:r>
            </a:p>
            <a:p>
              <a:pPr algn="ctr" eaLnBrk="0" hangingPunct="0"/>
              <a:r>
                <a:rPr lang="en-US">
                  <a:latin typeface="Times New Roman" charset="0"/>
                </a:rPr>
                <a:t>each query</a:t>
              </a:r>
            </a:p>
          </p:txBody>
        </p:sp>
        <p:cxnSp>
          <p:nvCxnSpPr>
            <p:cNvPr id="123910" name="AutoShape 6"/>
            <p:cNvCxnSpPr>
              <a:cxnSpLocks noChangeShapeType="1"/>
              <a:stCxn id="123909" idx="1"/>
              <a:endCxn id="123908" idx="2"/>
            </p:cNvCxnSpPr>
            <p:nvPr/>
          </p:nvCxnSpPr>
          <p:spPr bwMode="auto">
            <a:xfrm rot="10800000" flipH="1">
              <a:off x="1824" y="1872"/>
              <a:ext cx="576" cy="624"/>
            </a:xfrm>
            <a:prstGeom prst="curvedConnector4">
              <a:avLst>
                <a:gd name="adj1" fmla="val -25000"/>
                <a:gd name="adj2" fmla="val 6923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23911" name="Group 7"/>
          <p:cNvGrpSpPr>
            <a:grpSpLocks/>
          </p:cNvGrpSpPr>
          <p:nvPr/>
        </p:nvGrpSpPr>
        <p:grpSpPr bwMode="auto">
          <a:xfrm>
            <a:off x="4800600" y="2057400"/>
            <a:ext cx="3810000" cy="1905000"/>
            <a:chOff x="3024" y="1296"/>
            <a:chExt cx="2400" cy="1200"/>
          </a:xfrm>
        </p:grpSpPr>
        <p:sp>
          <p:nvSpPr>
            <p:cNvPr id="123912" name="Rectangle 8"/>
            <p:cNvSpPr>
              <a:spLocks noChangeArrowheads="1"/>
            </p:cNvSpPr>
            <p:nvPr/>
          </p:nvSpPr>
          <p:spPr bwMode="auto">
            <a:xfrm>
              <a:off x="4464" y="1296"/>
              <a:ext cx="960"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23913" name="AutoShape 9"/>
            <p:cNvCxnSpPr>
              <a:cxnSpLocks noChangeShapeType="1"/>
              <a:stCxn id="123909" idx="3"/>
              <a:endCxn id="123912" idx="2"/>
            </p:cNvCxnSpPr>
            <p:nvPr/>
          </p:nvCxnSpPr>
          <p:spPr bwMode="auto">
            <a:xfrm flipV="1">
              <a:off x="3024" y="2016"/>
              <a:ext cx="1920" cy="480"/>
            </a:xfrm>
            <a:prstGeom prst="curvedConnector2">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23914" name="Group 10"/>
          <p:cNvGrpSpPr>
            <a:grpSpLocks/>
          </p:cNvGrpSpPr>
          <p:nvPr/>
        </p:nvGrpSpPr>
        <p:grpSpPr bwMode="auto">
          <a:xfrm>
            <a:off x="4343400" y="2057400"/>
            <a:ext cx="4038600" cy="3352800"/>
            <a:chOff x="2736" y="1296"/>
            <a:chExt cx="2544" cy="2112"/>
          </a:xfrm>
        </p:grpSpPr>
        <p:sp>
          <p:nvSpPr>
            <p:cNvPr id="123915" name="Rectangle 11"/>
            <p:cNvSpPr>
              <a:spLocks noChangeArrowheads="1"/>
            </p:cNvSpPr>
            <p:nvPr/>
          </p:nvSpPr>
          <p:spPr bwMode="auto">
            <a:xfrm>
              <a:off x="2928" y="1296"/>
              <a:ext cx="1440" cy="76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16" name="AutoShape 12"/>
            <p:cNvSpPr>
              <a:spLocks noChangeArrowheads="1"/>
            </p:cNvSpPr>
            <p:nvPr/>
          </p:nvSpPr>
          <p:spPr bwMode="auto">
            <a:xfrm>
              <a:off x="3600" y="2064"/>
              <a:ext cx="288" cy="624"/>
            </a:xfrm>
            <a:prstGeom prst="upDownArrow">
              <a:avLst>
                <a:gd name="adj1" fmla="val 50000"/>
                <a:gd name="adj2" fmla="val 4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17" name="AutoShape 13"/>
            <p:cNvSpPr>
              <a:spLocks noChangeArrowheads="1"/>
            </p:cNvSpPr>
            <p:nvPr/>
          </p:nvSpPr>
          <p:spPr bwMode="auto">
            <a:xfrm>
              <a:off x="2736" y="2688"/>
              <a:ext cx="2544" cy="720"/>
            </a:xfrm>
            <a:prstGeom prst="wave">
              <a:avLst>
                <a:gd name="adj1" fmla="val 9028"/>
                <a:gd name="adj2" fmla="val -2028"/>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a:latin typeface="Times New Roman" charset="0"/>
                </a:rPr>
                <a:t>Only quantity to be estimated </a:t>
              </a:r>
            </a:p>
            <a:p>
              <a:pPr algn="ctr" eaLnBrk="0" hangingPunct="0"/>
              <a:r>
                <a:rPr lang="en-US">
                  <a:latin typeface="Times New Roman" charset="0"/>
                </a:rPr>
                <a:t>for rankings</a:t>
              </a:r>
            </a:p>
          </p:txBody>
        </p:sp>
      </p:grpSp>
      <p:graphicFrame>
        <p:nvGraphicFramePr>
          <p:cNvPr id="123918" name="Object 14"/>
          <p:cNvGraphicFramePr>
            <a:graphicFrameLocks noChangeAspect="1"/>
          </p:cNvGraphicFramePr>
          <p:nvPr/>
        </p:nvGraphicFramePr>
        <p:xfrm>
          <a:off x="990600" y="1981200"/>
          <a:ext cx="7623175" cy="1295400"/>
        </p:xfrm>
        <a:graphic>
          <a:graphicData uri="http://schemas.openxmlformats.org/presentationml/2006/ole">
            <mc:AlternateContent xmlns:mc="http://schemas.openxmlformats.org/markup-compatibility/2006">
              <mc:Choice xmlns:v="urn:schemas-microsoft-com:vml" Requires="v">
                <p:oleObj name="Equation" r:id="rId2" imgW="2857320" imgH="444240" progId="Equation.3">
                  <p:embed/>
                </p:oleObj>
              </mc:Choice>
              <mc:Fallback>
                <p:oleObj name="Equation" r:id="rId2" imgW="2857320" imgH="4442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762317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3919" name="Group 15"/>
          <p:cNvGrpSpPr>
            <a:grpSpLocks/>
          </p:cNvGrpSpPr>
          <p:nvPr/>
        </p:nvGrpSpPr>
        <p:grpSpPr bwMode="auto">
          <a:xfrm>
            <a:off x="990600" y="5029200"/>
            <a:ext cx="6324600" cy="1425575"/>
            <a:chOff x="624" y="3168"/>
            <a:chExt cx="3984" cy="898"/>
          </a:xfrm>
        </p:grpSpPr>
        <p:sp>
          <p:nvSpPr>
            <p:cNvPr id="123920" name="Text Box 16"/>
            <p:cNvSpPr txBox="1">
              <a:spLocks noChangeArrowheads="1"/>
            </p:cNvSpPr>
            <p:nvPr/>
          </p:nvSpPr>
          <p:spPr bwMode="auto">
            <a:xfrm>
              <a:off x="624" y="3168"/>
              <a:ext cx="198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mn-lt"/>
                </a:rPr>
                <a:t> Retrieval Status Value:</a:t>
              </a:r>
            </a:p>
          </p:txBody>
        </p:sp>
        <p:graphicFrame>
          <p:nvGraphicFramePr>
            <p:cNvPr id="123921" name="Object 17"/>
            <p:cNvGraphicFramePr>
              <a:graphicFrameLocks noChangeAspect="1"/>
            </p:cNvGraphicFramePr>
            <p:nvPr/>
          </p:nvGraphicFramePr>
          <p:xfrm>
            <a:off x="768" y="3456"/>
            <a:ext cx="3840" cy="610"/>
          </p:xfrm>
          <a:graphic>
            <a:graphicData uri="http://schemas.openxmlformats.org/presentationml/2006/ole">
              <mc:AlternateContent xmlns:mc="http://schemas.openxmlformats.org/markup-compatibility/2006">
                <mc:Choice xmlns:v="urn:schemas-microsoft-com:vml" Requires="v">
                  <p:oleObj name="Equation" r:id="rId4" imgW="2781000" imgH="444240" progId="Equation.3">
                    <p:embed/>
                  </p:oleObj>
                </mc:Choice>
                <mc:Fallback>
                  <p:oleObj name="Equation" r:id="rId4" imgW="27810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3456"/>
                          <a:ext cx="3840" cy="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146620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wipe(up)">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Effect transition="in" filter="wipe(down)">
                                      <p:cBhvr>
                                        <p:cTn id="12" dur="500"/>
                                        <p:tgtEl>
                                          <p:spTgt spid="123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3914"/>
                                        </p:tgtEl>
                                        <p:attrNameLst>
                                          <p:attrName>style.visibility</p:attrName>
                                        </p:attrNameLst>
                                      </p:cBhvr>
                                      <p:to>
                                        <p:strVal val="visible"/>
                                      </p:to>
                                    </p:set>
                                    <p:animEffect transition="in" filter="box(out)">
                                      <p:cBhvr>
                                        <p:cTn id="17" dur="500"/>
                                        <p:tgtEl>
                                          <p:spTgt spid="1239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2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latin typeface="Calibri" charset="0"/>
                <a:ea typeface="ＭＳ Ｐゴシック" charset="0"/>
                <a:cs typeface="ＭＳ Ｐゴシック" charset="0"/>
              </a:rPr>
              <a:t>From Boolean to Ranked Retrieval</a:t>
            </a:r>
          </a:p>
        </p:txBody>
      </p:sp>
      <p:sp>
        <p:nvSpPr>
          <p:cNvPr id="3" name="Content Placeholder 2"/>
          <p:cNvSpPr>
            <a:spLocks noGrp="1"/>
          </p:cNvSpPr>
          <p:nvPr>
            <p:ph idx="1"/>
          </p:nvPr>
        </p:nvSpPr>
        <p:spPr/>
        <p:txBody>
          <a:bodyPr/>
          <a:lstStyle/>
          <a:p>
            <a:pPr marL="514350" indent="-514350">
              <a:buFont typeface="+mj-lt"/>
              <a:buAutoNum type="arabicPeriod"/>
            </a:pPr>
            <a:r>
              <a:rPr lang="en-US" dirty="0">
                <a:latin typeface="Calibri" charset="0"/>
                <a:ea typeface="ＭＳ Ｐゴシック" charset="0"/>
                <a:cs typeface="ＭＳ Ｐゴシック" charset="0"/>
              </a:rPr>
              <a:t>Why ranked retrieval?</a:t>
            </a:r>
          </a:p>
          <a:p>
            <a:pPr marL="514350" indent="-514350">
              <a:buFont typeface="+mj-lt"/>
              <a:buAutoNum type="arabicPeriod"/>
            </a:pPr>
            <a:r>
              <a:rPr lang="en-US" dirty="0">
                <a:latin typeface="Calibri" charset="0"/>
              </a:rPr>
              <a:t>Introduction to the classical probabilistic retrieval model and the probability ranking principle</a:t>
            </a:r>
          </a:p>
          <a:p>
            <a:pPr marL="514350" indent="-514350">
              <a:buFont typeface="+mj-lt"/>
              <a:buAutoNum type="arabicPeriod"/>
            </a:pPr>
            <a:r>
              <a:rPr lang="en-US" dirty="0">
                <a:latin typeface="Calibri" charset="0"/>
              </a:rPr>
              <a:t>The Binary Independence Model: BIM</a:t>
            </a:r>
          </a:p>
          <a:p>
            <a:pPr marL="514350" indent="-514350">
              <a:buFont typeface="+mj-lt"/>
              <a:buAutoNum type="arabicPeriod"/>
            </a:pPr>
            <a:r>
              <a:rPr lang="en-US" dirty="0">
                <a:latin typeface="Calibri" charset="0"/>
              </a:rPr>
              <a:t>Relevance feedback, briefly</a:t>
            </a:r>
          </a:p>
          <a:p>
            <a:pPr marL="514350" indent="-514350">
              <a:buFont typeface="+mj-lt"/>
              <a:buAutoNum type="arabicPeriod"/>
            </a:pPr>
            <a:r>
              <a:rPr lang="en-US" dirty="0">
                <a:latin typeface="Calibri" charset="0"/>
                <a:ea typeface="ＭＳ Ｐゴシック" charset="0"/>
                <a:cs typeface="ＭＳ Ｐゴシック" charset="0"/>
              </a:rPr>
              <a:t>The vector space model (VSM) (quick cameo)</a:t>
            </a:r>
          </a:p>
          <a:p>
            <a:pPr marL="514350" indent="-514350">
              <a:buFont typeface="+mj-lt"/>
              <a:buAutoNum type="arabicPeriod"/>
            </a:pPr>
            <a:r>
              <a:rPr lang="en-US" dirty="0">
                <a:latin typeface="Calibri" charset="0"/>
              </a:rPr>
              <a:t>BM25 model</a:t>
            </a:r>
          </a:p>
          <a:p>
            <a:pPr marL="514350" indent="-514350">
              <a:buFont typeface="+mj-lt"/>
              <a:buAutoNum type="arabicPeriod"/>
            </a:pPr>
            <a:r>
              <a:rPr lang="en-US" dirty="0">
                <a:latin typeface="Calibri" charset="0"/>
                <a:ea typeface="ＭＳ Ｐゴシック" charset="0"/>
                <a:cs typeface="ＭＳ Ｐゴシック" charset="0"/>
              </a:rPr>
              <a:t>Ranking with features: BM25F (if time allows …)</a:t>
            </a:r>
          </a:p>
        </p:txBody>
      </p:sp>
      <p:sp>
        <p:nvSpPr>
          <p:cNvPr id="19460" name="TextBox 4"/>
          <p:cNvSpPr txBox="1">
            <a:spLocks noChangeArrowheads="1"/>
          </p:cNvSpPr>
          <p:nvPr/>
        </p:nvSpPr>
        <p:spPr bwMode="auto">
          <a:xfrm>
            <a:off x="7620000" y="-33338"/>
            <a:ext cx="7127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Ch. 6</a:t>
            </a:r>
          </a:p>
        </p:txBody>
      </p:sp>
    </p:spTree>
    <p:extLst>
      <p:ext uri="{BB962C8B-B14F-4D97-AF65-F5344CB8AC3E}">
        <p14:creationId xmlns:p14="http://schemas.microsoft.com/office/powerpoint/2010/main" val="294318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a:t>Binary Independence Model</a:t>
            </a:r>
            <a:br>
              <a:rPr lang="en-US" dirty="0"/>
            </a:br>
            <a:r>
              <a:rPr lang="en-US" sz="3200" dirty="0">
                <a:solidFill>
                  <a:schemeClr val="accent3"/>
                </a:solidFill>
              </a:rPr>
              <a:t>[Robertson &amp; </a:t>
            </a:r>
            <a:r>
              <a:rPr lang="en-US" sz="3200" dirty="0" err="1">
                <a:solidFill>
                  <a:schemeClr val="accent3"/>
                </a:solidFill>
              </a:rPr>
              <a:t>Spärck</a:t>
            </a:r>
            <a:r>
              <a:rPr lang="en-US" sz="3200" dirty="0">
                <a:solidFill>
                  <a:schemeClr val="accent3"/>
                </a:solidFill>
              </a:rPr>
              <a:t>-Jones 1976]</a:t>
            </a:r>
            <a:endParaRPr lang="en-US" dirty="0"/>
          </a:p>
        </p:txBody>
      </p:sp>
      <p:sp>
        <p:nvSpPr>
          <p:cNvPr id="124931" name="Text Box 3"/>
          <p:cNvSpPr txBox="1">
            <a:spLocks noChangeArrowheads="1"/>
          </p:cNvSpPr>
          <p:nvPr/>
        </p:nvSpPr>
        <p:spPr bwMode="auto">
          <a:xfrm>
            <a:off x="838200" y="1793875"/>
            <a:ext cx="433514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mn-lt"/>
              </a:rPr>
              <a:t> All boils down to computing RSV.</a:t>
            </a:r>
          </a:p>
        </p:txBody>
      </p:sp>
      <p:graphicFrame>
        <p:nvGraphicFramePr>
          <p:cNvPr id="124932" name="Object 4"/>
          <p:cNvGraphicFramePr>
            <a:graphicFrameLocks noChangeAspect="1"/>
          </p:cNvGraphicFramePr>
          <p:nvPr/>
        </p:nvGraphicFramePr>
        <p:xfrm>
          <a:off x="1371600" y="2286000"/>
          <a:ext cx="6096000" cy="968375"/>
        </p:xfrm>
        <a:graphic>
          <a:graphicData uri="http://schemas.openxmlformats.org/presentationml/2006/ole">
            <mc:AlternateContent xmlns:mc="http://schemas.openxmlformats.org/markup-compatibility/2006">
              <mc:Choice xmlns:v="urn:schemas-microsoft-com:vml" Requires="v">
                <p:oleObj name="Equation" r:id="rId3" imgW="2781000" imgH="444240" progId="Equation.3">
                  <p:embed/>
                </p:oleObj>
              </mc:Choice>
              <mc:Fallback>
                <p:oleObj name="Equation" r:id="rId3" imgW="27810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6096000" cy="968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33" name="Object 5"/>
          <p:cNvGraphicFramePr>
            <a:graphicFrameLocks noChangeAspect="1"/>
          </p:cNvGraphicFramePr>
          <p:nvPr>
            <p:extLst>
              <p:ext uri="{D42A27DB-BD31-4B8C-83A1-F6EECF244321}">
                <p14:modId xmlns:p14="http://schemas.microsoft.com/office/powerpoint/2010/main" val="1147881436"/>
              </p:ext>
            </p:extLst>
          </p:nvPr>
        </p:nvGraphicFramePr>
        <p:xfrm>
          <a:off x="1371600" y="3384550"/>
          <a:ext cx="1947863" cy="806450"/>
        </p:xfrm>
        <a:graphic>
          <a:graphicData uri="http://schemas.openxmlformats.org/presentationml/2006/ole">
            <mc:AlternateContent xmlns:mc="http://schemas.openxmlformats.org/markup-compatibility/2006">
              <mc:Choice xmlns:v="urn:schemas-microsoft-com:vml" Requires="v">
                <p:oleObj name="Equation" r:id="rId5" imgW="888840" imgH="368280" progId="Equation.3">
                  <p:embed/>
                </p:oleObj>
              </mc:Choice>
              <mc:Fallback>
                <p:oleObj name="Equation" r:id="rId5" imgW="888840" imgH="368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384550"/>
                        <a:ext cx="1947863"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934" name="Object 6"/>
          <p:cNvGraphicFramePr>
            <a:graphicFrameLocks noChangeAspect="1"/>
          </p:cNvGraphicFramePr>
          <p:nvPr>
            <p:extLst>
              <p:ext uri="{D42A27DB-BD31-4B8C-83A1-F6EECF244321}">
                <p14:modId xmlns:p14="http://schemas.microsoft.com/office/powerpoint/2010/main" val="2099359722"/>
              </p:ext>
            </p:extLst>
          </p:nvPr>
        </p:nvGraphicFramePr>
        <p:xfrm>
          <a:off x="3657600" y="3232150"/>
          <a:ext cx="2338388" cy="941388"/>
        </p:xfrm>
        <a:graphic>
          <a:graphicData uri="http://schemas.openxmlformats.org/presentationml/2006/ole">
            <mc:AlternateContent xmlns:mc="http://schemas.openxmlformats.org/markup-compatibility/2006">
              <mc:Choice xmlns:v="urn:schemas-microsoft-com:vml" Requires="v">
                <p:oleObj name="Equation" r:id="rId7" imgW="1066680" imgH="431640" progId="Equation.3">
                  <p:embed/>
                </p:oleObj>
              </mc:Choice>
              <mc:Fallback>
                <p:oleObj name="Equation" r:id="rId7" imgW="10666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232150"/>
                        <a:ext cx="2338388" cy="941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4935" name="Rectangle 7"/>
          <p:cNvSpPr>
            <a:spLocks noChangeArrowheads="1"/>
          </p:cNvSpPr>
          <p:nvPr/>
        </p:nvSpPr>
        <p:spPr bwMode="auto">
          <a:xfrm>
            <a:off x="1752600" y="5410200"/>
            <a:ext cx="6019800" cy="914400"/>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lgn="ctr" eaLnBrk="0" hangingPunct="0"/>
            <a:r>
              <a:rPr lang="en-US" sz="2400" dirty="0">
                <a:latin typeface="+mn-lt"/>
              </a:rPr>
              <a:t>So, how do we compute </a:t>
            </a:r>
            <a:r>
              <a:rPr lang="en-US" sz="2400" i="1" dirty="0" err="1">
                <a:latin typeface="Times New Roman" charset="0"/>
              </a:rPr>
              <a:t>c</a:t>
            </a:r>
            <a:r>
              <a:rPr lang="en-US" i="1" baseline="-25000" dirty="0" err="1">
                <a:latin typeface="Times New Roman" charset="0"/>
              </a:rPr>
              <a:t>i</a:t>
            </a:r>
            <a:r>
              <a:rPr lang="en-US" sz="2400" i="1" dirty="0" err="1">
                <a:latin typeface="Arial"/>
              </a:rPr>
              <a:t>’</a:t>
            </a:r>
            <a:r>
              <a:rPr lang="en-US" sz="2400" i="1" dirty="0" err="1">
                <a:latin typeface="Times New Roman" charset="0"/>
              </a:rPr>
              <a:t>s</a:t>
            </a:r>
            <a:r>
              <a:rPr lang="en-US" sz="2400" i="1" dirty="0">
                <a:latin typeface="Times New Roman" charset="0"/>
              </a:rPr>
              <a:t> </a:t>
            </a:r>
            <a:r>
              <a:rPr lang="en-US" sz="2400" dirty="0">
                <a:latin typeface="+mn-lt"/>
              </a:rPr>
              <a:t>from our data?</a:t>
            </a:r>
          </a:p>
        </p:txBody>
      </p:sp>
      <p:sp>
        <p:nvSpPr>
          <p:cNvPr id="8" name="Text Box 3"/>
          <p:cNvSpPr txBox="1">
            <a:spLocks noChangeArrowheads="1"/>
          </p:cNvSpPr>
          <p:nvPr/>
        </p:nvSpPr>
        <p:spPr bwMode="auto">
          <a:xfrm>
            <a:off x="838200" y="4400490"/>
            <a:ext cx="820878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mn-lt"/>
              </a:rPr>
              <a:t>The </a:t>
            </a:r>
            <a:r>
              <a:rPr lang="en-US" sz="2400" i="1" dirty="0">
                <a:latin typeface="+mn-lt"/>
              </a:rPr>
              <a:t>c</a:t>
            </a:r>
            <a:r>
              <a:rPr lang="en-US" sz="2400" i="1" baseline="-25000" dirty="0">
                <a:latin typeface="+mn-lt"/>
              </a:rPr>
              <a:t>i</a:t>
            </a:r>
            <a:r>
              <a:rPr lang="en-US" sz="2400" dirty="0">
                <a:latin typeface="+mn-lt"/>
              </a:rPr>
              <a:t> are </a:t>
            </a:r>
            <a:r>
              <a:rPr lang="en-US" sz="2400" b="1" dirty="0">
                <a:latin typeface="+mn-lt"/>
              </a:rPr>
              <a:t>log odds ratios </a:t>
            </a:r>
            <a:r>
              <a:rPr lang="en-US" sz="2400" dirty="0">
                <a:latin typeface="+mn-lt"/>
              </a:rPr>
              <a:t>(of contingency table a few slides back)</a:t>
            </a:r>
          </a:p>
          <a:p>
            <a:pPr eaLnBrk="0" hangingPunct="0"/>
            <a:r>
              <a:rPr lang="en-US" sz="2400" dirty="0">
                <a:latin typeface="+mn-lt"/>
              </a:rPr>
              <a:t>They function as the term weights in this model</a:t>
            </a:r>
          </a:p>
        </p:txBody>
      </p:sp>
    </p:spTree>
    <p:extLst>
      <p:ext uri="{BB962C8B-B14F-4D97-AF65-F5344CB8AC3E}">
        <p14:creationId xmlns:p14="http://schemas.microsoft.com/office/powerpoint/2010/main" val="3829634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box(out)">
                                      <p:cBhvr>
                                        <p:cTn id="7"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dirty="0"/>
              <a:t>Graphical model for BIM </a:t>
            </a:r>
            <a:r>
              <a:rPr lang="en-US"/>
              <a:t>– Bernoulli </a:t>
            </a:r>
            <a:r>
              <a:rPr lang="en-US" dirty="0"/>
              <a:t>NB</a:t>
            </a:r>
          </a:p>
        </p:txBody>
      </p:sp>
      <p:sp>
        <p:nvSpPr>
          <p:cNvPr id="4" name="Oval 3"/>
          <p:cNvSpPr/>
          <p:nvPr/>
        </p:nvSpPr>
        <p:spPr>
          <a:xfrm>
            <a:off x="3505200" y="2286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n>
                  <a:solidFill>
                    <a:schemeClr val="tx1"/>
                  </a:solidFill>
                </a:ln>
                <a:solidFill>
                  <a:schemeClr val="tx1"/>
                </a:solidFill>
                <a:latin typeface="Times New Roman"/>
              </a:rPr>
              <a:t>R</a:t>
            </a:r>
          </a:p>
        </p:txBody>
      </p:sp>
      <p:sp>
        <p:nvSpPr>
          <p:cNvPr id="5" name="Oval 4"/>
          <p:cNvSpPr/>
          <p:nvPr/>
        </p:nvSpPr>
        <p:spPr>
          <a:xfrm>
            <a:off x="3505200" y="40386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n>
                  <a:solidFill>
                    <a:schemeClr val="tx1"/>
                  </a:solidFill>
                </a:ln>
                <a:solidFill>
                  <a:schemeClr val="tx1"/>
                </a:solidFill>
                <a:latin typeface="Times New Roman"/>
              </a:rPr>
              <a:t>x</a:t>
            </a:r>
            <a:r>
              <a:rPr lang="en-US" sz="2400" i="1" baseline="-25000" dirty="0">
                <a:ln>
                  <a:solidFill>
                    <a:schemeClr val="tx1"/>
                  </a:solidFill>
                </a:ln>
                <a:solidFill>
                  <a:schemeClr val="tx1"/>
                </a:solidFill>
                <a:latin typeface="Times New Roman"/>
              </a:rPr>
              <a:t>i</a:t>
            </a:r>
          </a:p>
        </p:txBody>
      </p:sp>
      <p:sp>
        <p:nvSpPr>
          <p:cNvPr id="6" name="Rectangle 5"/>
          <p:cNvSpPr/>
          <p:nvPr/>
        </p:nvSpPr>
        <p:spPr>
          <a:xfrm>
            <a:off x="3352800" y="3810000"/>
            <a:ext cx="1295400" cy="18288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 name="Object 5"/>
          <p:cNvGraphicFramePr>
            <a:graphicFrameLocks noChangeAspect="1"/>
          </p:cNvGraphicFramePr>
          <p:nvPr/>
        </p:nvGraphicFramePr>
        <p:xfrm>
          <a:off x="3862010" y="5168902"/>
          <a:ext cx="709990" cy="393698"/>
        </p:xfrm>
        <a:graphic>
          <a:graphicData uri="http://schemas.openxmlformats.org/presentationml/2006/ole">
            <mc:AlternateContent xmlns:mc="http://schemas.openxmlformats.org/markup-compatibility/2006">
              <mc:Choice xmlns:v="urn:schemas-microsoft-com:vml" Requires="v">
                <p:oleObj name="Equation" r:id="rId2" imgW="342900" imgH="190500" progId="Equation.3">
                  <p:embed/>
                </p:oleObj>
              </mc:Choice>
              <mc:Fallback>
                <p:oleObj name="Equation" r:id="rId2" imgW="342900" imgH="190500" progId="Equation.3">
                  <p:embed/>
                  <p:pic>
                    <p:nvPicPr>
                      <p:cNvPr id="7" name="Object 5"/>
                      <p:cNvPicPr>
                        <a:picLocks noChangeAspect="1" noChangeArrowheads="1"/>
                      </p:cNvPicPr>
                      <p:nvPr/>
                    </p:nvPicPr>
                    <p:blipFill>
                      <a:blip r:embed="rId3"/>
                      <a:srcRect/>
                      <a:stretch>
                        <a:fillRect/>
                      </a:stretch>
                    </p:blipFill>
                    <p:spPr bwMode="auto">
                      <a:xfrm>
                        <a:off x="3862010" y="5168902"/>
                        <a:ext cx="709990" cy="393698"/>
                      </a:xfrm>
                      <a:prstGeom prst="rect">
                        <a:avLst/>
                      </a:prstGeom>
                      <a:noFill/>
                      <a:ln>
                        <a:noFill/>
                      </a:ln>
                      <a:effectLst/>
                    </p:spPr>
                  </p:pic>
                </p:oleObj>
              </mc:Fallback>
            </mc:AlternateContent>
          </a:graphicData>
        </a:graphic>
      </p:graphicFrame>
      <p:cxnSp>
        <p:nvCxnSpPr>
          <p:cNvPr id="9" name="Straight Arrow Connector 8"/>
          <p:cNvCxnSpPr>
            <a:stCxn id="4" idx="4"/>
            <a:endCxn id="5" idx="0"/>
          </p:cNvCxnSpPr>
          <p:nvPr/>
        </p:nvCxnSpPr>
        <p:spPr>
          <a:xfrm>
            <a:off x="3962400" y="3200400"/>
            <a:ext cx="0"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4876800" y="3998893"/>
            <a:ext cx="2678090" cy="954107"/>
            <a:chOff x="4876800" y="3998893"/>
            <a:chExt cx="2678090" cy="954107"/>
          </a:xfrm>
        </p:grpSpPr>
        <p:sp>
          <p:nvSpPr>
            <p:cNvPr id="10" name="Left Arrow 9"/>
            <p:cNvSpPr/>
            <p:nvPr/>
          </p:nvSpPr>
          <p:spPr>
            <a:xfrm>
              <a:off x="4876800" y="4267200"/>
              <a:ext cx="1066800" cy="457200"/>
            </a:xfrm>
            <a:prstGeom prst="lef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66306" y="3998893"/>
              <a:ext cx="1488584" cy="954107"/>
            </a:xfrm>
            <a:prstGeom prst="rect">
              <a:avLst/>
            </a:prstGeom>
            <a:noFill/>
          </p:spPr>
          <p:txBody>
            <a:bodyPr wrap="none" rtlCol="0">
              <a:spAutoFit/>
            </a:bodyPr>
            <a:lstStyle/>
            <a:p>
              <a:pPr algn="ctr"/>
              <a:r>
                <a:rPr lang="en-US" sz="2800" dirty="0">
                  <a:latin typeface="+mn-lt"/>
                </a:rPr>
                <a:t>Binary</a:t>
              </a:r>
            </a:p>
            <a:p>
              <a:pPr algn="ctr"/>
              <a:r>
                <a:rPr lang="en-US" sz="2800" dirty="0">
                  <a:latin typeface="+mn-lt"/>
                </a:rPr>
                <a:t>variables</a:t>
              </a:r>
            </a:p>
          </p:txBody>
        </p:sp>
      </p:grpSp>
      <p:graphicFrame>
        <p:nvGraphicFramePr>
          <p:cNvPr id="12" name="Object 5"/>
          <p:cNvGraphicFramePr>
            <a:graphicFrameLocks noChangeAspect="1"/>
          </p:cNvGraphicFramePr>
          <p:nvPr/>
        </p:nvGraphicFramePr>
        <p:xfrm>
          <a:off x="6066305" y="4960450"/>
          <a:ext cx="2163295" cy="622835"/>
        </p:xfrm>
        <a:graphic>
          <a:graphicData uri="http://schemas.openxmlformats.org/presentationml/2006/ole">
            <mc:AlternateContent xmlns:mc="http://schemas.openxmlformats.org/markup-compatibility/2006">
              <mc:Choice xmlns:v="urn:schemas-microsoft-com:vml" Requires="v">
                <p:oleObj name="Equation" r:id="rId4" imgW="749300" imgH="215900" progId="Equation.3">
                  <p:embed/>
                </p:oleObj>
              </mc:Choice>
              <mc:Fallback>
                <p:oleObj name="Equation" r:id="rId4" imgW="749300" imgH="215900" progId="Equation.3">
                  <p:embed/>
                  <p:pic>
                    <p:nvPicPr>
                      <p:cNvPr id="12" name="Object 5"/>
                      <p:cNvPicPr>
                        <a:picLocks noChangeAspect="1" noChangeArrowheads="1"/>
                      </p:cNvPicPr>
                      <p:nvPr/>
                    </p:nvPicPr>
                    <p:blipFill>
                      <a:blip r:embed="rId5"/>
                      <a:srcRect/>
                      <a:stretch>
                        <a:fillRect/>
                      </a:stretch>
                    </p:blipFill>
                    <p:spPr bwMode="auto">
                      <a:xfrm>
                        <a:off x="6066305" y="4960450"/>
                        <a:ext cx="2163295" cy="6228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631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Binary Independence Model</a:t>
            </a:r>
          </a:p>
        </p:txBody>
      </p:sp>
      <p:sp>
        <p:nvSpPr>
          <p:cNvPr id="125955" name="Text Box 3"/>
          <p:cNvSpPr txBox="1">
            <a:spLocks noChangeArrowheads="1"/>
          </p:cNvSpPr>
          <p:nvPr/>
        </p:nvSpPr>
        <p:spPr bwMode="auto">
          <a:xfrm>
            <a:off x="1143000" y="1676400"/>
            <a:ext cx="424988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mn-lt"/>
              </a:rPr>
              <a:t> Estimating RSV coefficients in theory</a:t>
            </a:r>
          </a:p>
        </p:txBody>
      </p:sp>
      <p:sp>
        <p:nvSpPr>
          <p:cNvPr id="125956" name="Text Box 4"/>
          <p:cNvSpPr txBox="1">
            <a:spLocks noChangeArrowheads="1"/>
          </p:cNvSpPr>
          <p:nvPr/>
        </p:nvSpPr>
        <p:spPr bwMode="auto">
          <a:xfrm>
            <a:off x="1143000" y="2057400"/>
            <a:ext cx="592982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sz="2000" dirty="0">
                <a:latin typeface="+mn-lt"/>
              </a:rPr>
              <a:t> For each term </a:t>
            </a:r>
            <a:r>
              <a:rPr lang="en-US" sz="2000" i="1" dirty="0" err="1">
                <a:latin typeface="+mn-lt"/>
              </a:rPr>
              <a:t>i</a:t>
            </a:r>
            <a:r>
              <a:rPr lang="en-US" sz="2000" i="1" dirty="0">
                <a:latin typeface="+mn-lt"/>
              </a:rPr>
              <a:t> </a:t>
            </a:r>
            <a:r>
              <a:rPr lang="en-US" sz="2000" dirty="0">
                <a:latin typeface="+mn-lt"/>
              </a:rPr>
              <a:t>look at this table of document counts:</a:t>
            </a:r>
          </a:p>
        </p:txBody>
      </p:sp>
      <p:graphicFrame>
        <p:nvGraphicFramePr>
          <p:cNvPr id="125957" name="Object 5"/>
          <p:cNvGraphicFramePr>
            <a:graphicFrameLocks noChangeAspect="1"/>
          </p:cNvGraphicFramePr>
          <p:nvPr>
            <p:extLst>
              <p:ext uri="{D42A27DB-BD31-4B8C-83A1-F6EECF244321}">
                <p14:modId xmlns:p14="http://schemas.microsoft.com/office/powerpoint/2010/main" val="2642140407"/>
              </p:ext>
            </p:extLst>
          </p:nvPr>
        </p:nvGraphicFramePr>
        <p:xfrm>
          <a:off x="1462088" y="2514600"/>
          <a:ext cx="6319837" cy="2443162"/>
        </p:xfrm>
        <a:graphic>
          <a:graphicData uri="http://schemas.openxmlformats.org/presentationml/2006/ole">
            <mc:AlternateContent xmlns:mc="http://schemas.openxmlformats.org/markup-compatibility/2006">
              <mc:Choice xmlns:v="urn:schemas-microsoft-com:vml" Requires="v">
                <p:oleObj name="Document" r:id="rId3" imgW="6375400" imgH="2362200" progId="Word.Document.8">
                  <p:embed/>
                </p:oleObj>
              </mc:Choice>
              <mc:Fallback>
                <p:oleObj name="Document" r:id="rId3" imgW="6375400" imgH="2362200" progId="Word.Document.8">
                  <p:embed/>
                  <p:pic>
                    <p:nvPicPr>
                      <p:cNvPr id="0" name=""/>
                      <p:cNvPicPr>
                        <a:picLocks noChangeAspect="1" noChangeArrowheads="1"/>
                      </p:cNvPicPr>
                      <p:nvPr/>
                    </p:nvPicPr>
                    <p:blipFill>
                      <a:blip r:embed="rId4"/>
                      <a:srcRect/>
                      <a:stretch>
                        <a:fillRect/>
                      </a:stretch>
                    </p:blipFill>
                    <p:spPr bwMode="auto">
                      <a:xfrm>
                        <a:off x="1462088" y="2514600"/>
                        <a:ext cx="6319837" cy="2443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5958" name="Group 6"/>
          <p:cNvGrpSpPr>
            <a:grpSpLocks/>
          </p:cNvGrpSpPr>
          <p:nvPr/>
        </p:nvGrpSpPr>
        <p:grpSpPr bwMode="auto">
          <a:xfrm>
            <a:off x="1143000" y="4848225"/>
            <a:ext cx="6096000" cy="1781175"/>
            <a:chOff x="720" y="3054"/>
            <a:chExt cx="3840" cy="1122"/>
          </a:xfrm>
        </p:grpSpPr>
        <p:graphicFrame>
          <p:nvGraphicFramePr>
            <p:cNvPr id="125959" name="Object 7"/>
            <p:cNvGraphicFramePr>
              <a:graphicFrameLocks noChangeAspect="1"/>
            </p:cNvGraphicFramePr>
            <p:nvPr>
              <p:extLst>
                <p:ext uri="{D42A27DB-BD31-4B8C-83A1-F6EECF244321}">
                  <p14:modId xmlns:p14="http://schemas.microsoft.com/office/powerpoint/2010/main" val="1098750386"/>
                </p:ext>
              </p:extLst>
            </p:nvPr>
          </p:nvGraphicFramePr>
          <p:xfrm>
            <a:off x="1824" y="3054"/>
            <a:ext cx="624" cy="535"/>
          </p:xfrm>
          <a:graphic>
            <a:graphicData uri="http://schemas.openxmlformats.org/presentationml/2006/ole">
              <mc:AlternateContent xmlns:mc="http://schemas.openxmlformats.org/markup-compatibility/2006">
                <mc:Choice xmlns:v="urn:schemas-microsoft-com:vml" Requires="v">
                  <p:oleObj name="Equation" r:id="rId5" imgW="457200" imgH="393480" progId="Equation.3">
                    <p:embed/>
                  </p:oleObj>
                </mc:Choice>
                <mc:Fallback>
                  <p:oleObj name="Equation" r:id="rId5" imgW="4572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3054"/>
                          <a:ext cx="624" cy="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5960" name="Object 8"/>
            <p:cNvGraphicFramePr>
              <a:graphicFrameLocks noChangeAspect="1"/>
            </p:cNvGraphicFramePr>
            <p:nvPr>
              <p:extLst>
                <p:ext uri="{D42A27DB-BD31-4B8C-83A1-F6EECF244321}">
                  <p14:modId xmlns:p14="http://schemas.microsoft.com/office/powerpoint/2010/main" val="2200058477"/>
                </p:ext>
              </p:extLst>
            </p:nvPr>
          </p:nvGraphicFramePr>
          <p:xfrm>
            <a:off x="2640" y="3054"/>
            <a:ext cx="1008" cy="546"/>
          </p:xfrm>
          <a:graphic>
            <a:graphicData uri="http://schemas.openxmlformats.org/presentationml/2006/ole">
              <mc:AlternateContent xmlns:mc="http://schemas.openxmlformats.org/markup-compatibility/2006">
                <mc:Choice xmlns:v="urn:schemas-microsoft-com:vml" Requires="v">
                  <p:oleObj name="Equation" r:id="rId7" imgW="774360" imgH="419040" progId="Equation.3">
                    <p:embed/>
                  </p:oleObj>
                </mc:Choice>
                <mc:Fallback>
                  <p:oleObj name="Equation" r:id="rId7" imgW="7743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 y="3054"/>
                          <a:ext cx="1008" cy="5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5961" name="Object 9"/>
            <p:cNvGraphicFramePr>
              <a:graphicFrameLocks noChangeAspect="1"/>
            </p:cNvGraphicFramePr>
            <p:nvPr>
              <p:extLst>
                <p:ext uri="{D42A27DB-BD31-4B8C-83A1-F6EECF244321}">
                  <p14:modId xmlns:p14="http://schemas.microsoft.com/office/powerpoint/2010/main" val="2652584071"/>
                </p:ext>
              </p:extLst>
            </p:nvPr>
          </p:nvGraphicFramePr>
          <p:xfrm>
            <a:off x="720" y="3582"/>
            <a:ext cx="3840" cy="594"/>
          </p:xfrm>
          <a:graphic>
            <a:graphicData uri="http://schemas.openxmlformats.org/presentationml/2006/ole">
              <mc:AlternateContent xmlns:mc="http://schemas.openxmlformats.org/markup-compatibility/2006">
                <mc:Choice xmlns:v="urn:schemas-microsoft-com:vml" Requires="v">
                  <p:oleObj name="Equation" r:id="rId9" imgW="2781000" imgH="431640" progId="Equation.3">
                    <p:embed/>
                  </p:oleObj>
                </mc:Choice>
                <mc:Fallback>
                  <p:oleObj name="Equation" r:id="rId9" imgW="2781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 y="3582"/>
                          <a:ext cx="3840" cy="5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5962" name="Text Box 10"/>
            <p:cNvSpPr txBox="1">
              <a:spLocks noChangeArrowheads="1"/>
            </p:cNvSpPr>
            <p:nvPr/>
          </p:nvSpPr>
          <p:spPr bwMode="auto">
            <a:xfrm>
              <a:off x="768" y="3120"/>
              <a:ext cx="102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buFontTx/>
                <a:buChar char="•"/>
              </a:pPr>
              <a:r>
                <a:rPr lang="en-US">
                  <a:latin typeface="Times New Roman" charset="0"/>
                </a:rPr>
                <a:t> Estimates:</a:t>
              </a:r>
            </a:p>
          </p:txBody>
        </p:sp>
      </p:grpSp>
      <p:grpSp>
        <p:nvGrpSpPr>
          <p:cNvPr id="125963" name="Group 11"/>
          <p:cNvGrpSpPr>
            <a:grpSpLocks/>
          </p:cNvGrpSpPr>
          <p:nvPr/>
        </p:nvGrpSpPr>
        <p:grpSpPr bwMode="auto">
          <a:xfrm>
            <a:off x="7239000" y="4953000"/>
            <a:ext cx="1676400" cy="1676400"/>
            <a:chOff x="4560" y="3120"/>
            <a:chExt cx="1056" cy="1056"/>
          </a:xfrm>
        </p:grpSpPr>
        <p:sp>
          <p:nvSpPr>
            <p:cNvPr id="125964" name="Rectangle 12"/>
            <p:cNvSpPr>
              <a:spLocks noChangeArrowheads="1"/>
            </p:cNvSpPr>
            <p:nvPr/>
          </p:nvSpPr>
          <p:spPr bwMode="auto">
            <a:xfrm>
              <a:off x="4848" y="3120"/>
              <a:ext cx="768" cy="105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eaLnBrk="0" hangingPunct="0"/>
              <a:r>
                <a:rPr lang="en-US" sz="2000" dirty="0">
                  <a:latin typeface="Times New Roman" charset="0"/>
                </a:rPr>
                <a:t>For now,</a:t>
              </a:r>
            </a:p>
            <a:p>
              <a:pPr eaLnBrk="0" hangingPunct="0"/>
              <a:r>
                <a:rPr lang="en-US" sz="2000" dirty="0">
                  <a:latin typeface="Times New Roman" charset="0"/>
                </a:rPr>
                <a:t>assume no</a:t>
              </a:r>
            </a:p>
            <a:p>
              <a:pPr eaLnBrk="0" hangingPunct="0"/>
              <a:r>
                <a:rPr lang="en-US" sz="2000" dirty="0">
                  <a:latin typeface="Times New Roman" charset="0"/>
                </a:rPr>
                <a:t>zero terms.</a:t>
              </a:r>
            </a:p>
            <a:p>
              <a:pPr eaLnBrk="0" hangingPunct="0"/>
              <a:r>
                <a:rPr lang="en-US" sz="2000" dirty="0">
                  <a:latin typeface="Times New Roman" charset="0"/>
                </a:rPr>
                <a:t>Remember</a:t>
              </a:r>
            </a:p>
            <a:p>
              <a:pPr eaLnBrk="0" hangingPunct="0"/>
              <a:r>
                <a:rPr lang="en-US" sz="2000" dirty="0">
                  <a:latin typeface="Times New Roman" charset="0"/>
                </a:rPr>
                <a:t>smoothing.</a:t>
              </a:r>
              <a:endParaRPr lang="en-US" dirty="0">
                <a:latin typeface="Times New Roman" charset="0"/>
              </a:endParaRPr>
            </a:p>
          </p:txBody>
        </p:sp>
        <p:cxnSp>
          <p:nvCxnSpPr>
            <p:cNvPr id="125965" name="AutoShape 13"/>
            <p:cNvCxnSpPr>
              <a:cxnSpLocks noChangeShapeType="1"/>
              <a:stCxn id="125964" idx="1"/>
            </p:cNvCxnSpPr>
            <p:nvPr/>
          </p:nvCxnSpPr>
          <p:spPr bwMode="auto">
            <a:xfrm rot="10800000" flipV="1">
              <a:off x="4560" y="3648"/>
              <a:ext cx="288" cy="153"/>
            </a:xfrm>
            <a:prstGeom prst="curvedConnector3">
              <a:avLst>
                <a:gd name="adj1" fmla="val 50000"/>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aphicFrame>
        <p:nvGraphicFramePr>
          <p:cNvPr id="14" name="Object 6"/>
          <p:cNvGraphicFramePr>
            <a:graphicFrameLocks noChangeAspect="1"/>
          </p:cNvGraphicFramePr>
          <p:nvPr>
            <p:extLst>
              <p:ext uri="{D42A27DB-BD31-4B8C-83A1-F6EECF244321}">
                <p14:modId xmlns:p14="http://schemas.microsoft.com/office/powerpoint/2010/main" val="459462507"/>
              </p:ext>
            </p:extLst>
          </p:nvPr>
        </p:nvGraphicFramePr>
        <p:xfrm>
          <a:off x="7415212" y="1739266"/>
          <a:ext cx="1500188" cy="603945"/>
        </p:xfrm>
        <a:graphic>
          <a:graphicData uri="http://schemas.openxmlformats.org/presentationml/2006/ole">
            <mc:AlternateContent xmlns:mc="http://schemas.openxmlformats.org/markup-compatibility/2006">
              <mc:Choice xmlns:v="urn:schemas-microsoft-com:vml" Requires="v">
                <p:oleObj name="Equation" r:id="rId11" imgW="1066680" imgH="431640" progId="Equation.3">
                  <p:embed/>
                </p:oleObj>
              </mc:Choice>
              <mc:Fallback>
                <p:oleObj name="Equation" r:id="rId11" imgW="106668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5212" y="1739266"/>
                        <a:ext cx="1500188" cy="6039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3662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5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5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Estimation – key challenge</a:t>
            </a:r>
          </a:p>
        </p:txBody>
      </p:sp>
      <p:sp>
        <p:nvSpPr>
          <p:cNvPr id="126979" name="Rectangle 3"/>
          <p:cNvSpPr>
            <a:spLocks noGrp="1" noChangeArrowheads="1"/>
          </p:cNvSpPr>
          <p:nvPr>
            <p:ph type="body" idx="1"/>
          </p:nvPr>
        </p:nvSpPr>
        <p:spPr>
          <a:xfrm>
            <a:off x="685800" y="1752600"/>
            <a:ext cx="7924800" cy="4876800"/>
          </a:xfrm>
        </p:spPr>
        <p:txBody>
          <a:bodyPr/>
          <a:lstStyle/>
          <a:p>
            <a:r>
              <a:rPr lang="en-US" dirty="0"/>
              <a:t>If non-relevant documents are approximated by the whole collection, then </a:t>
            </a:r>
            <a:r>
              <a:rPr lang="en-US" i="1" dirty="0" err="1"/>
              <a:t>r</a:t>
            </a:r>
            <a:r>
              <a:rPr lang="en-US" i="1" baseline="-25000" dirty="0" err="1"/>
              <a:t>i</a:t>
            </a:r>
            <a:r>
              <a:rPr lang="en-US" i="1" dirty="0"/>
              <a:t> </a:t>
            </a:r>
            <a:r>
              <a:rPr lang="en-US" dirty="0"/>
              <a:t>(prob. of occurrence in non-relevant documents for query) </a:t>
            </a:r>
            <a:r>
              <a:rPr lang="en-US" i="1" dirty="0"/>
              <a:t>is n/N </a:t>
            </a:r>
            <a:r>
              <a:rPr lang="en-US" dirty="0"/>
              <a:t>and</a:t>
            </a:r>
            <a:br>
              <a:rPr lang="en-US" dirty="0"/>
            </a:br>
            <a:endParaRPr lang="en-US" dirty="0"/>
          </a:p>
          <a:p>
            <a:endParaRPr lang="en-US" dirty="0"/>
          </a:p>
          <a:p>
            <a:endParaRPr lang="en-US" dirty="0"/>
          </a:p>
          <a:p>
            <a:endParaRPr lang="en-US" dirty="0"/>
          </a:p>
          <a:p>
            <a:r>
              <a:rPr lang="en-US" dirty="0"/>
              <a:t>Inverse Document Frequency (IDF)</a:t>
            </a:r>
          </a:p>
          <a:p>
            <a:pPr lvl="1"/>
            <a:r>
              <a:rPr lang="en-US" dirty="0" err="1"/>
              <a:t>Spärck</a:t>
            </a:r>
            <a:r>
              <a:rPr lang="en-US" dirty="0"/>
              <a:t>-Jones (1972)</a:t>
            </a:r>
          </a:p>
          <a:p>
            <a:pPr lvl="1"/>
            <a:r>
              <a:rPr lang="en-US" dirty="0"/>
              <a:t>A key, still-important term weighting concept</a:t>
            </a:r>
          </a:p>
        </p:txBody>
      </p:sp>
      <p:graphicFrame>
        <p:nvGraphicFramePr>
          <p:cNvPr id="4" name="Object 17"/>
          <p:cNvGraphicFramePr>
            <a:graphicFrameLocks noChangeAspect="1"/>
          </p:cNvGraphicFramePr>
          <p:nvPr>
            <p:extLst>
              <p:ext uri="{D42A27DB-BD31-4B8C-83A1-F6EECF244321}">
                <p14:modId xmlns:p14="http://schemas.microsoft.com/office/powerpoint/2010/main" val="775241826"/>
              </p:ext>
            </p:extLst>
          </p:nvPr>
        </p:nvGraphicFramePr>
        <p:xfrm>
          <a:off x="914400" y="3810000"/>
          <a:ext cx="7321550" cy="941388"/>
        </p:xfrm>
        <a:graphic>
          <a:graphicData uri="http://schemas.openxmlformats.org/presentationml/2006/ole">
            <mc:AlternateContent xmlns:mc="http://schemas.openxmlformats.org/markup-compatibility/2006">
              <mc:Choice xmlns:v="urn:schemas-microsoft-com:vml" Requires="v">
                <p:oleObj name="Equation" r:id="rId2" imgW="3340100" imgH="431800" progId="Equation.3">
                  <p:embed/>
                </p:oleObj>
              </mc:Choice>
              <mc:Fallback>
                <p:oleObj name="Equation" r:id="rId2" imgW="3340100" imgH="431800" progId="Equation.3">
                  <p:embed/>
                  <p:pic>
                    <p:nvPicPr>
                      <p:cNvPr id="0" name=""/>
                      <p:cNvPicPr>
                        <a:picLocks noChangeAspect="1" noChangeArrowheads="1"/>
                      </p:cNvPicPr>
                      <p:nvPr/>
                    </p:nvPicPr>
                    <p:blipFill>
                      <a:blip r:embed="rId3"/>
                      <a:srcRect/>
                      <a:stretch>
                        <a:fillRect/>
                      </a:stretch>
                    </p:blipFill>
                    <p:spPr bwMode="auto">
                      <a:xfrm>
                        <a:off x="914400" y="3810000"/>
                        <a:ext cx="7321550" cy="941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82378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Collection vs. Document frequency</a:t>
            </a:r>
          </a:p>
        </p:txBody>
      </p:sp>
      <p:sp>
        <p:nvSpPr>
          <p:cNvPr id="40963" name="Content Placeholder 2"/>
          <p:cNvSpPr>
            <a:spLocks noGrp="1"/>
          </p:cNvSpPr>
          <p:nvPr>
            <p:ph idx="1"/>
          </p:nvPr>
        </p:nvSpPr>
        <p:spPr>
          <a:xfrm>
            <a:off x="685800" y="1676400"/>
            <a:ext cx="7772400" cy="4876800"/>
          </a:xfrm>
        </p:spPr>
        <p:txBody>
          <a:bodyPr/>
          <a:lstStyle/>
          <a:p>
            <a:pPr eaLnBrk="1" hangingPunct="1"/>
            <a:r>
              <a:rPr lang="en-US" dirty="0">
                <a:latin typeface="Calibri" charset="0"/>
              </a:rPr>
              <a:t>C</a:t>
            </a:r>
            <a:r>
              <a:rPr lang="en-US" dirty="0">
                <a:latin typeface="Calibri" charset="0"/>
                <a:ea typeface="ＭＳ Ｐゴシック" charset="0"/>
                <a:cs typeface="ＭＳ Ｐゴシック" charset="0"/>
              </a:rPr>
              <a:t>ollection frequency of </a:t>
            </a:r>
            <a:r>
              <a:rPr lang="en-US" i="1" dirty="0">
                <a:latin typeface="Calibri" charset="0"/>
                <a:ea typeface="ＭＳ Ｐゴシック" charset="0"/>
                <a:cs typeface="ＭＳ Ｐゴシック" charset="0"/>
              </a:rPr>
              <a:t>t</a:t>
            </a:r>
            <a:r>
              <a:rPr lang="en-US" dirty="0">
                <a:latin typeface="Calibri" charset="0"/>
                <a:ea typeface="ＭＳ Ｐゴシック" charset="0"/>
                <a:cs typeface="ＭＳ Ｐゴシック" charset="0"/>
              </a:rPr>
              <a:t> is the tota</a:t>
            </a:r>
            <a:r>
              <a:rPr lang="en-US" dirty="0">
                <a:latin typeface="Calibri" charset="0"/>
              </a:rPr>
              <a:t>l</a:t>
            </a:r>
            <a:r>
              <a:rPr lang="en-US" dirty="0">
                <a:latin typeface="Calibri" charset="0"/>
                <a:ea typeface="ＭＳ Ｐゴシック" charset="0"/>
                <a:cs typeface="ＭＳ Ｐゴシック" charset="0"/>
              </a:rPr>
              <a:t> number of occurrences of </a:t>
            </a:r>
            <a:r>
              <a:rPr lang="en-US" i="1" dirty="0">
                <a:latin typeface="Calibri" charset="0"/>
                <a:ea typeface="ＭＳ Ｐゴシック" charset="0"/>
                <a:cs typeface="ＭＳ Ｐゴシック" charset="0"/>
              </a:rPr>
              <a:t>t</a:t>
            </a:r>
            <a:r>
              <a:rPr lang="en-US" dirty="0">
                <a:latin typeface="Calibri" charset="0"/>
                <a:ea typeface="ＭＳ Ｐゴシック" charset="0"/>
                <a:cs typeface="ＭＳ Ｐゴシック" charset="0"/>
              </a:rPr>
              <a:t> in the collection (incl. multiples)</a:t>
            </a:r>
          </a:p>
          <a:p>
            <a:pPr eaLnBrk="1" hangingPunct="1"/>
            <a:r>
              <a:rPr lang="en-US" dirty="0">
                <a:latin typeface="Calibri" charset="0"/>
              </a:rPr>
              <a:t>Document frequency is number of docs </a:t>
            </a:r>
            <a:r>
              <a:rPr lang="en-US" i="1" dirty="0">
                <a:latin typeface="Calibri" charset="0"/>
              </a:rPr>
              <a:t>t </a:t>
            </a:r>
            <a:r>
              <a:rPr lang="en-US" dirty="0">
                <a:latin typeface="Calibri" charset="0"/>
              </a:rPr>
              <a:t>is in</a:t>
            </a: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Example:</a:t>
            </a: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eaLnBrk="1" hangingPunct="1"/>
            <a:endParaRPr lang="en-US" dirty="0">
              <a:latin typeface="Calibri" charset="0"/>
              <a:ea typeface="ＭＳ Ｐゴシック" charset="0"/>
              <a:cs typeface="ＭＳ Ｐゴシック" charset="0"/>
            </a:endParaRPr>
          </a:p>
          <a:p>
            <a:pPr eaLnBrk="1" hangingPunct="1">
              <a:buFont typeface="Wingdings" charset="0"/>
              <a:buNone/>
            </a:pP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Which word is a better search term (and should get a higher weight)?</a:t>
            </a:r>
          </a:p>
        </p:txBody>
      </p:sp>
      <p:graphicFrame>
        <p:nvGraphicFramePr>
          <p:cNvPr id="4" name="Table 3"/>
          <p:cNvGraphicFramePr>
            <a:graphicFrameLocks noGrp="1"/>
          </p:cNvGraphicFramePr>
          <p:nvPr>
            <p:extLst>
              <p:ext uri="{D42A27DB-BD31-4B8C-83A1-F6EECF244321}">
                <p14:modId xmlns:p14="http://schemas.microsoft.com/office/powerpoint/2010/main" val="2699256743"/>
              </p:ext>
            </p:extLst>
          </p:nvPr>
        </p:nvGraphicFramePr>
        <p:xfrm>
          <a:off x="1143000" y="3810000"/>
          <a:ext cx="7086600" cy="1674812"/>
        </p:xfrm>
        <a:graphic>
          <a:graphicData uri="http://schemas.openxmlformats.org/drawingml/2006/table">
            <a:tbl>
              <a:tblPr/>
              <a:tblGrid>
                <a:gridCol w="1524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74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Word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Collection frequency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Document frequency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00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rgbClr val="000000"/>
                          </a:solidFill>
                          <a:effectLst/>
                          <a:latin typeface="Arial" charset="0"/>
                        </a:rPr>
                        <a:t>insurance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10440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3997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500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a:ln>
                            <a:noFill/>
                          </a:ln>
                          <a:solidFill>
                            <a:srgbClr val="000000"/>
                          </a:solidFill>
                          <a:effectLst/>
                          <a:latin typeface="Arial" charset="0"/>
                        </a:rPr>
                        <a:t>try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10422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8760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bl>
          </a:graphicData>
        </a:graphic>
      </p:graphicFrame>
      <p:sp>
        <p:nvSpPr>
          <p:cNvPr id="40982" name="TextBox 4"/>
          <p:cNvSpPr txBox="1">
            <a:spLocks noChangeArrowheads="1"/>
          </p:cNvSpPr>
          <p:nvPr/>
        </p:nvSpPr>
        <p:spPr bwMode="auto">
          <a:xfrm>
            <a:off x="7620000" y="-33338"/>
            <a:ext cx="11636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6.2.1</a:t>
            </a:r>
          </a:p>
        </p:txBody>
      </p:sp>
    </p:spTree>
    <p:extLst>
      <p:ext uri="{BB962C8B-B14F-4D97-AF65-F5344CB8AC3E}">
        <p14:creationId xmlns:p14="http://schemas.microsoft.com/office/powerpoint/2010/main" val="127056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Estimation – key challenge</a:t>
            </a:r>
          </a:p>
        </p:txBody>
      </p:sp>
      <p:sp>
        <p:nvSpPr>
          <p:cNvPr id="126979" name="Rectangle 3"/>
          <p:cNvSpPr>
            <a:spLocks noGrp="1" noChangeArrowheads="1"/>
          </p:cNvSpPr>
          <p:nvPr>
            <p:ph type="body" idx="1"/>
          </p:nvPr>
        </p:nvSpPr>
        <p:spPr>
          <a:xfrm>
            <a:off x="685800" y="1752600"/>
            <a:ext cx="7924800" cy="4876800"/>
          </a:xfrm>
        </p:spPr>
        <p:txBody>
          <a:bodyPr/>
          <a:lstStyle/>
          <a:p>
            <a:r>
              <a:rPr lang="en-US" i="1" dirty="0">
                <a:latin typeface="Times New Roman"/>
                <a:cs typeface="Times New Roman"/>
              </a:rPr>
              <a:t>p</a:t>
            </a:r>
            <a:r>
              <a:rPr lang="en-US" i="1" baseline="-25000" dirty="0">
                <a:latin typeface="Times New Roman"/>
                <a:cs typeface="Times New Roman"/>
              </a:rPr>
              <a:t>i</a:t>
            </a:r>
            <a:r>
              <a:rPr lang="en-US" dirty="0"/>
              <a:t> (probability of occurrence in relevant documents) cannot be approximated as easily</a:t>
            </a:r>
          </a:p>
          <a:p>
            <a:r>
              <a:rPr lang="en-US" i="1" dirty="0">
                <a:latin typeface="Times New Roman"/>
                <a:cs typeface="Times New Roman"/>
              </a:rPr>
              <a:t>p</a:t>
            </a:r>
            <a:r>
              <a:rPr lang="en-US" i="1" baseline="-25000" dirty="0">
                <a:latin typeface="Times New Roman"/>
                <a:cs typeface="Times New Roman"/>
              </a:rPr>
              <a:t>i</a:t>
            </a:r>
            <a:r>
              <a:rPr lang="en-US" dirty="0"/>
              <a:t> can be estimated in various ways:</a:t>
            </a:r>
          </a:p>
          <a:p>
            <a:pPr lvl="1"/>
            <a:r>
              <a:rPr lang="en-US" dirty="0"/>
              <a:t>from relevant documents if you know some</a:t>
            </a:r>
          </a:p>
          <a:p>
            <a:pPr lvl="2"/>
            <a:r>
              <a:rPr lang="en-US" dirty="0"/>
              <a:t>Relevance weighting can be used in a feedback loop</a:t>
            </a:r>
          </a:p>
          <a:p>
            <a:pPr lvl="1"/>
            <a:r>
              <a:rPr lang="en-US" dirty="0"/>
              <a:t>constant (Croft and Harper combination match) – then just get </a:t>
            </a:r>
            <a:r>
              <a:rPr lang="en-US" dirty="0" err="1"/>
              <a:t>idf</a:t>
            </a:r>
            <a:r>
              <a:rPr lang="en-US" dirty="0"/>
              <a:t> weighting of terms (with </a:t>
            </a:r>
            <a:r>
              <a:rPr lang="en-US" i="1" dirty="0">
                <a:latin typeface="Times New Roman"/>
                <a:cs typeface="Times New Roman"/>
              </a:rPr>
              <a:t>p</a:t>
            </a:r>
            <a:r>
              <a:rPr lang="en-US" i="1" baseline="-25000" dirty="0">
                <a:latin typeface="Times New Roman"/>
                <a:cs typeface="Times New Roman"/>
              </a:rPr>
              <a:t>i</a:t>
            </a:r>
            <a:r>
              <a:rPr lang="en-US" i="1" dirty="0">
                <a:latin typeface="Times New Roman"/>
                <a:cs typeface="Times New Roman"/>
              </a:rPr>
              <a:t>=0.5</a:t>
            </a:r>
            <a:r>
              <a:rPr lang="en-US" dirty="0"/>
              <a:t>)</a:t>
            </a:r>
            <a:br>
              <a:rPr lang="en-US" dirty="0"/>
            </a:br>
            <a:br>
              <a:rPr lang="en-US" dirty="0"/>
            </a:br>
            <a:endParaRPr lang="en-US" dirty="0"/>
          </a:p>
          <a:p>
            <a:pPr lvl="1"/>
            <a:r>
              <a:rPr lang="en-US" dirty="0"/>
              <a:t>proportional to prob. of occurrence in collection</a:t>
            </a:r>
          </a:p>
          <a:p>
            <a:pPr lvl="2"/>
            <a:r>
              <a:rPr lang="en-US" dirty="0" err="1"/>
              <a:t>Greiff</a:t>
            </a:r>
            <a:r>
              <a:rPr lang="en-US" dirty="0"/>
              <a:t> (SIGIR 1998) argues for 1/3 + 2/3 </a:t>
            </a:r>
            <a:r>
              <a:rPr lang="en-US" dirty="0" err="1"/>
              <a:t>df</a:t>
            </a:r>
            <a:r>
              <a:rPr lang="en-US" baseline="-25000" dirty="0" err="1"/>
              <a:t>i</a:t>
            </a:r>
            <a:r>
              <a:rPr lang="en-US" dirty="0"/>
              <a:t>/N</a:t>
            </a:r>
          </a:p>
        </p:txBody>
      </p:sp>
      <p:graphicFrame>
        <p:nvGraphicFramePr>
          <p:cNvPr id="5" name="Object 5"/>
          <p:cNvGraphicFramePr>
            <a:graphicFrameLocks noChangeAspect="1"/>
          </p:cNvGraphicFramePr>
          <p:nvPr>
            <p:extLst>
              <p:ext uri="{D42A27DB-BD31-4B8C-83A1-F6EECF244321}">
                <p14:modId xmlns:p14="http://schemas.microsoft.com/office/powerpoint/2010/main" val="564313089"/>
              </p:ext>
            </p:extLst>
          </p:nvPr>
        </p:nvGraphicFramePr>
        <p:xfrm>
          <a:off x="2644775" y="4648200"/>
          <a:ext cx="2449513" cy="1001712"/>
        </p:xfrm>
        <a:graphic>
          <a:graphicData uri="http://schemas.openxmlformats.org/presentationml/2006/ole">
            <mc:AlternateContent xmlns:mc="http://schemas.openxmlformats.org/markup-compatibility/2006">
              <mc:Choice xmlns:v="urn:schemas-microsoft-com:vml" Requires="v">
                <p:oleObj name="Equation" r:id="rId2" imgW="1117600" imgH="457200" progId="Equation.3">
                  <p:embed/>
                </p:oleObj>
              </mc:Choice>
              <mc:Fallback>
                <p:oleObj name="Equation" r:id="rId2" imgW="1117600" imgH="457200" progId="Equation.3">
                  <p:embed/>
                  <p:pic>
                    <p:nvPicPr>
                      <p:cNvPr id="0" name=""/>
                      <p:cNvPicPr>
                        <a:picLocks noChangeAspect="1" noChangeArrowheads="1"/>
                      </p:cNvPicPr>
                      <p:nvPr/>
                    </p:nvPicPr>
                    <p:blipFill>
                      <a:blip r:embed="rId3"/>
                      <a:srcRect/>
                      <a:stretch>
                        <a:fillRect/>
                      </a:stretch>
                    </p:blipFill>
                    <p:spPr bwMode="auto">
                      <a:xfrm>
                        <a:off x="2644775" y="4648200"/>
                        <a:ext cx="2449513" cy="1001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2368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a:t>4. Probabilistic Relevance Feedback</a:t>
            </a:r>
          </a:p>
        </p:txBody>
      </p:sp>
      <p:sp>
        <p:nvSpPr>
          <p:cNvPr id="177157" name="Rectangle 5"/>
          <p:cNvSpPr>
            <a:spLocks noGrp="1" noChangeArrowheads="1"/>
          </p:cNvSpPr>
          <p:nvPr>
            <p:ph type="body" idx="1"/>
          </p:nvPr>
        </p:nvSpPr>
        <p:spPr/>
        <p:txBody>
          <a:bodyPr/>
          <a:lstStyle/>
          <a:p>
            <a:pPr marL="495300" indent="-495300">
              <a:buFont typeface="Wingdings" charset="0"/>
              <a:buAutoNum type="arabicPeriod"/>
            </a:pPr>
            <a:r>
              <a:rPr lang="en-US" dirty="0"/>
              <a:t>Guess a preliminary probabilistic description of </a:t>
            </a:r>
            <a:r>
              <a:rPr lang="en-US" i="1" dirty="0"/>
              <a:t>R</a:t>
            </a:r>
            <a:r>
              <a:rPr lang="en-US" dirty="0"/>
              <a:t>=1</a:t>
            </a:r>
            <a:r>
              <a:rPr lang="en-US" i="1" dirty="0"/>
              <a:t> </a:t>
            </a:r>
            <a:r>
              <a:rPr lang="en-US" dirty="0"/>
              <a:t>documents; use it to retrieve a set of documents</a:t>
            </a:r>
          </a:p>
          <a:p>
            <a:pPr marL="495300" indent="-495300">
              <a:buFont typeface="Wingdings" charset="0"/>
              <a:buAutoNum type="arabicPeriod"/>
            </a:pPr>
            <a:r>
              <a:rPr lang="en-US" dirty="0"/>
              <a:t>Interact with the user to refine the description: learn some definite members with </a:t>
            </a:r>
            <a:r>
              <a:rPr lang="en-US" i="1" dirty="0"/>
              <a:t>R </a:t>
            </a:r>
            <a:r>
              <a:rPr lang="en-US" dirty="0"/>
              <a:t>= 1 and </a:t>
            </a:r>
            <a:r>
              <a:rPr lang="en-US" i="1" dirty="0"/>
              <a:t>R </a:t>
            </a:r>
            <a:r>
              <a:rPr lang="en-US" dirty="0"/>
              <a:t>= 0</a:t>
            </a:r>
          </a:p>
          <a:p>
            <a:pPr marL="495300" indent="-495300">
              <a:buFont typeface="Wingdings" charset="0"/>
              <a:buAutoNum type="arabicPeriod"/>
            </a:pPr>
            <a:r>
              <a:rPr lang="en-US" dirty="0"/>
              <a:t>Re-estimate </a:t>
            </a:r>
            <a:r>
              <a:rPr lang="en-US" i="1" dirty="0"/>
              <a:t>p</a:t>
            </a:r>
            <a:r>
              <a:rPr lang="en-US" i="1" baseline="-25000" dirty="0"/>
              <a:t>i</a:t>
            </a:r>
            <a:r>
              <a:rPr lang="en-US" dirty="0"/>
              <a:t> and </a:t>
            </a:r>
            <a:r>
              <a:rPr lang="en-US" i="1" dirty="0" err="1"/>
              <a:t>r</a:t>
            </a:r>
            <a:r>
              <a:rPr lang="en-US" i="1" baseline="-25000" dirty="0" err="1"/>
              <a:t>i</a:t>
            </a:r>
            <a:r>
              <a:rPr lang="en-US" dirty="0"/>
              <a:t> on the basis of these</a:t>
            </a:r>
          </a:p>
          <a:p>
            <a:pPr marL="895350" lvl="1" indent="-495300"/>
            <a:r>
              <a:rPr lang="en-US" dirty="0"/>
              <a:t>If </a:t>
            </a:r>
            <a:r>
              <a:rPr lang="en-US" i="1" dirty="0"/>
              <a:t>i</a:t>
            </a:r>
            <a:r>
              <a:rPr lang="en-US" dirty="0"/>
              <a:t> appears in </a:t>
            </a:r>
            <a:r>
              <a:rPr lang="en-US" i="1" dirty="0"/>
              <a:t>V</a:t>
            </a:r>
            <a:r>
              <a:rPr lang="en-US" i="1" baseline="-25000" dirty="0"/>
              <a:t>i</a:t>
            </a:r>
            <a:r>
              <a:rPr lang="en-US" i="1" dirty="0"/>
              <a:t> </a:t>
            </a:r>
            <a:r>
              <a:rPr lang="en-US" dirty="0"/>
              <a:t>within set of documents V: </a:t>
            </a:r>
            <a:r>
              <a:rPr lang="en-US" i="1" dirty="0"/>
              <a:t>p</a:t>
            </a:r>
            <a:r>
              <a:rPr lang="en-US" i="1" baseline="-25000" dirty="0"/>
              <a:t>i</a:t>
            </a:r>
            <a:r>
              <a:rPr lang="en-US" dirty="0"/>
              <a:t> = |</a:t>
            </a:r>
            <a:r>
              <a:rPr lang="en-US" i="1" dirty="0"/>
              <a:t>V</a:t>
            </a:r>
            <a:r>
              <a:rPr lang="en-US" i="1" baseline="-25000" dirty="0"/>
              <a:t>i</a:t>
            </a:r>
            <a:r>
              <a:rPr lang="en-US" dirty="0"/>
              <a:t>|/|</a:t>
            </a:r>
            <a:r>
              <a:rPr lang="en-US" i="1" dirty="0"/>
              <a:t>V</a:t>
            </a:r>
            <a:r>
              <a:rPr lang="en-US" dirty="0"/>
              <a:t>|</a:t>
            </a:r>
          </a:p>
          <a:p>
            <a:pPr marL="914400" lvl="1" indent="-457200"/>
            <a:r>
              <a:rPr lang="en-US" dirty="0"/>
              <a:t>Or can combine new information with original guess (use Bayesian prior):</a:t>
            </a:r>
          </a:p>
          <a:p>
            <a:pPr marL="495300" indent="-495300"/>
            <a:endParaRPr lang="en-US" sz="3000" dirty="0"/>
          </a:p>
          <a:p>
            <a:pPr marL="495300" indent="-495300">
              <a:buFont typeface="Wingdings" charset="0"/>
              <a:buAutoNum type="arabicPeriod" startAt="4"/>
            </a:pPr>
            <a:r>
              <a:rPr lang="en-US" dirty="0"/>
              <a:t>Repeat, thus generating a succession of approximations to relevant documents </a:t>
            </a:r>
          </a:p>
        </p:txBody>
      </p:sp>
      <p:graphicFrame>
        <p:nvGraphicFramePr>
          <p:cNvPr id="177158" name="Object 6"/>
          <p:cNvGraphicFramePr>
            <a:graphicFrameLocks noGrp="1" noChangeAspect="1"/>
          </p:cNvGraphicFramePr>
          <p:nvPr>
            <p:ph sz="half" idx="4294967295"/>
          </p:nvPr>
        </p:nvGraphicFramePr>
        <p:xfrm>
          <a:off x="5357813" y="4800600"/>
          <a:ext cx="2185987" cy="900113"/>
        </p:xfrm>
        <a:graphic>
          <a:graphicData uri="http://schemas.openxmlformats.org/presentationml/2006/ole">
            <mc:AlternateContent xmlns:mc="http://schemas.openxmlformats.org/markup-compatibility/2006">
              <mc:Choice xmlns:v="urn:schemas-microsoft-com:vml" Requires="v">
                <p:oleObj name="Equation" r:id="rId3" imgW="1079280" imgH="444240" progId="Equation.3">
                  <p:embed/>
                </p:oleObj>
              </mc:Choice>
              <mc:Fallback>
                <p:oleObj name="Equation" r:id="rId3" imgW="10792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4800600"/>
                        <a:ext cx="2185987" cy="900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77160" name="Rectangle 8"/>
          <p:cNvSpPr>
            <a:spLocks noChangeArrowheads="1"/>
          </p:cNvSpPr>
          <p:nvPr/>
        </p:nvSpPr>
        <p:spPr bwMode="auto">
          <a:xfrm>
            <a:off x="7696200" y="4876800"/>
            <a:ext cx="1219200" cy="1219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i="1">
                <a:ea typeface="Arial Unicode MS" charset="0"/>
                <a:cs typeface="Arial" charset="0"/>
              </a:rPr>
              <a:t>κ</a:t>
            </a:r>
            <a:r>
              <a:rPr lang="en-US" i="1">
                <a:ea typeface="Arial Unicode MS" charset="0"/>
                <a:cs typeface="Arial" charset="0"/>
              </a:rPr>
              <a:t>  </a:t>
            </a:r>
            <a:r>
              <a:rPr lang="en-US">
                <a:ea typeface="Arial Unicode MS" charset="0"/>
                <a:cs typeface="Arial" charset="0"/>
              </a:rPr>
              <a:t>is </a:t>
            </a:r>
          </a:p>
          <a:p>
            <a:pPr algn="ctr"/>
            <a:r>
              <a:rPr lang="en-US">
                <a:ea typeface="Arial Unicode MS" charset="0"/>
                <a:cs typeface="Arial" charset="0"/>
              </a:rPr>
              <a:t>prior</a:t>
            </a:r>
          </a:p>
          <a:p>
            <a:pPr algn="ctr"/>
            <a:r>
              <a:rPr lang="en-US">
                <a:ea typeface="Arial Unicode MS" charset="0"/>
                <a:cs typeface="Arial" charset="0"/>
              </a:rPr>
              <a:t>weight</a:t>
            </a:r>
            <a:endParaRPr lang="el-GR" i="1">
              <a:ea typeface="Arial Unicode MS" charset="0"/>
              <a:cs typeface="Arial" charset="0"/>
            </a:endParaRPr>
          </a:p>
        </p:txBody>
      </p:sp>
    </p:spTree>
    <p:extLst>
      <p:ext uri="{BB962C8B-B14F-4D97-AF65-F5344CB8AC3E}">
        <p14:creationId xmlns:p14="http://schemas.microsoft.com/office/powerpoint/2010/main" val="24842774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CB52FF-E85F-9144-9E20-3DB9857D14FF}" type="slidenum">
              <a:rPr lang="en-US"/>
              <a:pPr/>
              <a:t>27</a:t>
            </a:fld>
            <a:endParaRPr lang="en-US"/>
          </a:p>
        </p:txBody>
      </p:sp>
      <p:sp>
        <p:nvSpPr>
          <p:cNvPr id="186375" name="Rectangle 7"/>
          <p:cNvSpPr>
            <a:spLocks noGrp="1" noChangeArrowheads="1"/>
          </p:cNvSpPr>
          <p:nvPr>
            <p:ph type="title"/>
          </p:nvPr>
        </p:nvSpPr>
        <p:spPr/>
        <p:txBody>
          <a:bodyPr/>
          <a:lstStyle/>
          <a:p>
            <a:r>
              <a:rPr lang="en-US" dirty="0"/>
              <a:t>Pseudo-relevance feedback</a:t>
            </a:r>
            <a:br>
              <a:rPr lang="en-US" dirty="0"/>
            </a:br>
            <a:r>
              <a:rPr lang="en-US" dirty="0"/>
              <a:t>(iteratively auto-estimate </a:t>
            </a:r>
            <a:r>
              <a:rPr lang="en-US" i="1" dirty="0"/>
              <a:t>p</a:t>
            </a:r>
            <a:r>
              <a:rPr lang="en-US" i="1" baseline="-25000" dirty="0"/>
              <a:t>i</a:t>
            </a:r>
            <a:r>
              <a:rPr lang="en-US" i="1" dirty="0"/>
              <a:t> </a:t>
            </a:r>
            <a:r>
              <a:rPr lang="en-US" dirty="0"/>
              <a:t>and</a:t>
            </a:r>
            <a:r>
              <a:rPr lang="en-US" i="1" dirty="0"/>
              <a:t> </a:t>
            </a:r>
            <a:r>
              <a:rPr lang="en-US" i="1" dirty="0" err="1"/>
              <a:t>r</a:t>
            </a:r>
            <a:r>
              <a:rPr lang="en-US" i="1" baseline="-25000" dirty="0" err="1"/>
              <a:t>i</a:t>
            </a:r>
            <a:r>
              <a:rPr lang="en-US" dirty="0"/>
              <a:t>)</a:t>
            </a:r>
            <a:endParaRPr lang="en-US" i="1" baseline="-25000" dirty="0"/>
          </a:p>
        </p:txBody>
      </p:sp>
      <p:sp>
        <p:nvSpPr>
          <p:cNvPr id="186376" name="Rectangle 8"/>
          <p:cNvSpPr>
            <a:spLocks noGrp="1" noChangeArrowheads="1"/>
          </p:cNvSpPr>
          <p:nvPr>
            <p:ph type="body" idx="1"/>
          </p:nvPr>
        </p:nvSpPr>
        <p:spPr/>
        <p:txBody>
          <a:bodyPr/>
          <a:lstStyle/>
          <a:p>
            <a:pPr marL="495300" indent="-495300">
              <a:lnSpc>
                <a:spcPct val="90000"/>
              </a:lnSpc>
              <a:buFont typeface="Wingdings" charset="0"/>
              <a:buAutoNum type="arabicPeriod"/>
            </a:pPr>
            <a:r>
              <a:rPr lang="en-US" dirty="0"/>
              <a:t>Assume that </a:t>
            </a:r>
            <a:r>
              <a:rPr lang="en-US" i="1" dirty="0"/>
              <a:t>p</a:t>
            </a:r>
            <a:r>
              <a:rPr lang="en-US" i="1" baseline="-25000" dirty="0"/>
              <a:t>i</a:t>
            </a:r>
            <a:r>
              <a:rPr lang="en-US" i="1" dirty="0"/>
              <a:t> is </a:t>
            </a:r>
            <a:r>
              <a:rPr lang="en-US" dirty="0"/>
              <a:t>constant over all </a:t>
            </a:r>
            <a:r>
              <a:rPr lang="en-US" i="1" dirty="0"/>
              <a:t>x</a:t>
            </a:r>
            <a:r>
              <a:rPr lang="en-US" i="1" baseline="-25000" dirty="0"/>
              <a:t>i</a:t>
            </a:r>
            <a:r>
              <a:rPr lang="en-US" i="1" dirty="0"/>
              <a:t> </a:t>
            </a:r>
            <a:r>
              <a:rPr lang="en-US" dirty="0"/>
              <a:t> in query and </a:t>
            </a:r>
            <a:r>
              <a:rPr lang="en-US" i="1" dirty="0" err="1"/>
              <a:t>r</a:t>
            </a:r>
            <a:r>
              <a:rPr lang="en-US" i="1" baseline="-25000" dirty="0" err="1"/>
              <a:t>i</a:t>
            </a:r>
            <a:r>
              <a:rPr lang="en-US" dirty="0"/>
              <a:t> as before</a:t>
            </a:r>
          </a:p>
          <a:p>
            <a:pPr marL="914400" lvl="1" indent="-457200">
              <a:lnSpc>
                <a:spcPct val="90000"/>
              </a:lnSpc>
            </a:pPr>
            <a:r>
              <a:rPr lang="en-US" i="1" dirty="0"/>
              <a:t>p</a:t>
            </a:r>
            <a:r>
              <a:rPr lang="en-US" i="1" baseline="-25000" dirty="0"/>
              <a:t>i</a:t>
            </a:r>
            <a:r>
              <a:rPr lang="en-US" dirty="0"/>
              <a:t> = 0.5 (even odds) for any given doc</a:t>
            </a:r>
          </a:p>
          <a:p>
            <a:pPr marL="495300" indent="-495300">
              <a:lnSpc>
                <a:spcPct val="90000"/>
              </a:lnSpc>
              <a:buFont typeface="Wingdings" charset="0"/>
              <a:buAutoNum type="arabicPeriod"/>
            </a:pPr>
            <a:r>
              <a:rPr lang="en-US" dirty="0"/>
              <a:t>Determine guess of relevant document set:</a:t>
            </a:r>
          </a:p>
          <a:p>
            <a:pPr marL="914400" lvl="1" indent="-457200">
              <a:lnSpc>
                <a:spcPct val="90000"/>
              </a:lnSpc>
            </a:pPr>
            <a:r>
              <a:rPr lang="en-US" i="1" dirty="0"/>
              <a:t>V</a:t>
            </a:r>
            <a:r>
              <a:rPr lang="en-US" dirty="0"/>
              <a:t> is fixed size set of highest ranked documents on this model</a:t>
            </a:r>
          </a:p>
          <a:p>
            <a:pPr marL="495300" indent="-495300">
              <a:lnSpc>
                <a:spcPct val="90000"/>
              </a:lnSpc>
              <a:buFont typeface="Wingdings" charset="0"/>
              <a:buAutoNum type="arabicPeriod"/>
            </a:pPr>
            <a:r>
              <a:rPr lang="en-US" dirty="0"/>
              <a:t>We need to improve our guesses for </a:t>
            </a:r>
            <a:r>
              <a:rPr lang="en-US" i="1" dirty="0"/>
              <a:t>p</a:t>
            </a:r>
            <a:r>
              <a:rPr lang="en-US" i="1" baseline="-25000" dirty="0"/>
              <a:t>i</a:t>
            </a:r>
            <a:r>
              <a:rPr lang="en-US" dirty="0"/>
              <a:t> and </a:t>
            </a:r>
            <a:r>
              <a:rPr lang="en-US" i="1" dirty="0" err="1"/>
              <a:t>r</a:t>
            </a:r>
            <a:r>
              <a:rPr lang="en-US" i="1" baseline="-25000" dirty="0" err="1"/>
              <a:t>i</a:t>
            </a:r>
            <a:r>
              <a:rPr lang="en-US" dirty="0"/>
              <a:t>, so</a:t>
            </a:r>
          </a:p>
          <a:p>
            <a:pPr marL="914400" lvl="1" indent="-457200">
              <a:lnSpc>
                <a:spcPct val="90000"/>
              </a:lnSpc>
            </a:pPr>
            <a:r>
              <a:rPr lang="en-US" dirty="0"/>
              <a:t>Use distribution of </a:t>
            </a:r>
            <a:r>
              <a:rPr lang="en-US" i="1" dirty="0"/>
              <a:t>x</a:t>
            </a:r>
            <a:r>
              <a:rPr lang="en-US" i="1" baseline="-25000" dirty="0"/>
              <a:t>i</a:t>
            </a:r>
            <a:r>
              <a:rPr lang="en-US" dirty="0"/>
              <a:t> in docs in V. Let V</a:t>
            </a:r>
            <a:r>
              <a:rPr lang="en-US" baseline="-25000" dirty="0"/>
              <a:t>i</a:t>
            </a:r>
            <a:r>
              <a:rPr lang="en-US" dirty="0"/>
              <a:t> be set of documents containing </a:t>
            </a:r>
            <a:r>
              <a:rPr lang="en-US" i="1" dirty="0"/>
              <a:t>x</a:t>
            </a:r>
            <a:r>
              <a:rPr lang="en-US" i="1" baseline="-25000" dirty="0"/>
              <a:t>i</a:t>
            </a:r>
            <a:r>
              <a:rPr lang="en-US" dirty="0"/>
              <a:t> </a:t>
            </a:r>
          </a:p>
          <a:p>
            <a:pPr marL="1295400" lvl="2" indent="-381000">
              <a:lnSpc>
                <a:spcPct val="90000"/>
              </a:lnSpc>
            </a:pPr>
            <a:r>
              <a:rPr lang="en-US" i="1" dirty="0"/>
              <a:t>p</a:t>
            </a:r>
            <a:r>
              <a:rPr lang="en-US" i="1" baseline="-25000" dirty="0"/>
              <a:t>i</a:t>
            </a:r>
            <a:r>
              <a:rPr lang="en-US" dirty="0"/>
              <a:t> = |V</a:t>
            </a:r>
            <a:r>
              <a:rPr lang="en-US" baseline="-25000" dirty="0"/>
              <a:t>i</a:t>
            </a:r>
            <a:r>
              <a:rPr lang="en-US" dirty="0"/>
              <a:t>| / |V|</a:t>
            </a:r>
          </a:p>
          <a:p>
            <a:pPr marL="914400" lvl="1" indent="-457200">
              <a:lnSpc>
                <a:spcPct val="90000"/>
              </a:lnSpc>
            </a:pPr>
            <a:r>
              <a:rPr lang="en-US" dirty="0"/>
              <a:t>Assume if not retrieved then not relevant </a:t>
            </a:r>
          </a:p>
          <a:p>
            <a:pPr marL="1295400" lvl="2" indent="-381000">
              <a:lnSpc>
                <a:spcPct val="90000"/>
              </a:lnSpc>
            </a:pPr>
            <a:r>
              <a:rPr lang="en-US" i="1" dirty="0" err="1"/>
              <a:t>r</a:t>
            </a:r>
            <a:r>
              <a:rPr lang="en-US" i="1" baseline="-25000" dirty="0" err="1"/>
              <a:t>i</a:t>
            </a:r>
            <a:r>
              <a:rPr lang="en-US" dirty="0"/>
              <a:t>  = (</a:t>
            </a:r>
            <a:r>
              <a:rPr lang="en-US" dirty="0" err="1"/>
              <a:t>n</a:t>
            </a:r>
            <a:r>
              <a:rPr lang="en-US" baseline="-25000" dirty="0" err="1"/>
              <a:t>i</a:t>
            </a:r>
            <a:r>
              <a:rPr lang="en-US" dirty="0"/>
              <a:t> – |V</a:t>
            </a:r>
            <a:r>
              <a:rPr lang="en-US" baseline="-25000" dirty="0"/>
              <a:t>i</a:t>
            </a:r>
            <a:r>
              <a:rPr lang="en-US" dirty="0"/>
              <a:t>|) / (N – |V|)</a:t>
            </a:r>
          </a:p>
          <a:p>
            <a:pPr marL="495300" indent="-495300">
              <a:lnSpc>
                <a:spcPct val="90000"/>
              </a:lnSpc>
              <a:buFont typeface="Wingdings" charset="0"/>
              <a:buAutoNum type="arabicPeriod"/>
            </a:pPr>
            <a:r>
              <a:rPr lang="en-US" dirty="0"/>
              <a:t>Go to 2. until converges then return ranking</a:t>
            </a:r>
          </a:p>
        </p:txBody>
      </p:sp>
    </p:spTree>
    <p:extLst>
      <p:ext uri="{BB962C8B-B14F-4D97-AF65-F5344CB8AC3E}">
        <p14:creationId xmlns:p14="http://schemas.microsoft.com/office/powerpoint/2010/main" val="29353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t>PRP and BIM</a:t>
            </a:r>
          </a:p>
        </p:txBody>
      </p:sp>
      <p:sp>
        <p:nvSpPr>
          <p:cNvPr id="129027" name="Rectangle 3"/>
          <p:cNvSpPr>
            <a:spLocks noGrp="1" noChangeArrowheads="1"/>
          </p:cNvSpPr>
          <p:nvPr>
            <p:ph type="body" idx="1"/>
          </p:nvPr>
        </p:nvSpPr>
        <p:spPr/>
        <p:txBody>
          <a:bodyPr/>
          <a:lstStyle/>
          <a:p>
            <a:r>
              <a:rPr lang="en-US" dirty="0"/>
              <a:t>It is possible to reasonably approximate probabilities</a:t>
            </a:r>
          </a:p>
          <a:p>
            <a:pPr lvl="1"/>
            <a:r>
              <a:rPr lang="en-US" dirty="0"/>
              <a:t>But either require partial relevance information or need to make do with somewhat inferior term weights</a:t>
            </a:r>
          </a:p>
          <a:p>
            <a:r>
              <a:rPr lang="en-US" dirty="0"/>
              <a:t>Requires restrictive assumptions:</a:t>
            </a:r>
          </a:p>
          <a:p>
            <a:pPr lvl="1"/>
            <a:r>
              <a:rPr lang="en-US" dirty="0"/>
              <a:t>“Relevance” of each document is independent of others </a:t>
            </a:r>
          </a:p>
          <a:p>
            <a:pPr lvl="2"/>
            <a:r>
              <a:rPr lang="en-US" dirty="0"/>
              <a:t>Really, it’s bad to keep on returning </a:t>
            </a:r>
            <a:r>
              <a:rPr lang="en-US" b="1" dirty="0"/>
              <a:t>duplicates</a:t>
            </a:r>
            <a:endParaRPr lang="en-US" dirty="0"/>
          </a:p>
          <a:p>
            <a:pPr lvl="1"/>
            <a:r>
              <a:rPr lang="en-US" dirty="0"/>
              <a:t>Term independence</a:t>
            </a:r>
          </a:p>
          <a:p>
            <a:pPr lvl="1"/>
            <a:r>
              <a:rPr lang="en-US" dirty="0"/>
              <a:t>Terms not in query don’t affect the outcome</a:t>
            </a:r>
          </a:p>
          <a:p>
            <a:pPr lvl="1"/>
            <a:r>
              <a:rPr lang="en-US" dirty="0"/>
              <a:t>Boolean representation of documents/queries</a:t>
            </a:r>
          </a:p>
          <a:p>
            <a:pPr lvl="1"/>
            <a:r>
              <a:rPr lang="en-US" dirty="0"/>
              <a:t>Boolean notion of relevance</a:t>
            </a:r>
          </a:p>
          <a:p>
            <a:r>
              <a:rPr lang="en-US" dirty="0"/>
              <a:t>Some of these assumptions can be removed</a:t>
            </a:r>
          </a:p>
        </p:txBody>
      </p:sp>
    </p:spTree>
    <p:extLst>
      <p:ext uri="{BB962C8B-B14F-4D97-AF65-F5344CB8AC3E}">
        <p14:creationId xmlns:p14="http://schemas.microsoft.com/office/powerpoint/2010/main" val="834375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Removing term independence</a:t>
            </a:r>
          </a:p>
        </p:txBody>
      </p:sp>
      <p:sp>
        <p:nvSpPr>
          <p:cNvPr id="128003" name="Rectangle 3"/>
          <p:cNvSpPr>
            <a:spLocks noGrp="1" noChangeArrowheads="1"/>
          </p:cNvSpPr>
          <p:nvPr>
            <p:ph type="body" idx="1"/>
          </p:nvPr>
        </p:nvSpPr>
        <p:spPr>
          <a:xfrm>
            <a:off x="685800" y="1752600"/>
            <a:ext cx="4038600" cy="4876800"/>
          </a:xfrm>
        </p:spPr>
        <p:txBody>
          <a:bodyPr/>
          <a:lstStyle/>
          <a:p>
            <a:r>
              <a:rPr lang="en-US" sz="2000" dirty="0"/>
              <a:t>In general, index terms aren’t independent</a:t>
            </a:r>
          </a:p>
          <a:p>
            <a:pPr lvl="1"/>
            <a:r>
              <a:rPr lang="en-US" sz="1600" dirty="0"/>
              <a:t>“Hong Kong”</a:t>
            </a:r>
          </a:p>
          <a:p>
            <a:r>
              <a:rPr lang="en-US" sz="2000" dirty="0"/>
              <a:t>Dependencies can be complex</a:t>
            </a:r>
          </a:p>
          <a:p>
            <a:r>
              <a:rPr lang="en-US" sz="2000" dirty="0"/>
              <a:t>van </a:t>
            </a:r>
            <a:r>
              <a:rPr lang="en-US" sz="2000" dirty="0" err="1"/>
              <a:t>Rijsbergen</a:t>
            </a:r>
            <a:r>
              <a:rPr lang="en-US" sz="2000" dirty="0"/>
              <a:t> (1979) proposed simple model of dependencies as a tree</a:t>
            </a:r>
          </a:p>
          <a:p>
            <a:r>
              <a:rPr lang="en-US" sz="2000" dirty="0"/>
              <a:t>Each term dependent on one other</a:t>
            </a:r>
          </a:p>
          <a:p>
            <a:pPr lvl="1"/>
            <a:r>
              <a:rPr lang="en-US" sz="1800" dirty="0"/>
              <a:t>Exactly Friedman and </a:t>
            </a:r>
            <a:r>
              <a:rPr lang="en-US" sz="1800" dirty="0" err="1"/>
              <a:t>Goldszmidt’s</a:t>
            </a:r>
            <a:r>
              <a:rPr lang="en-US" sz="1800" dirty="0"/>
              <a:t> Tree Augmented Naive  Bayes (AAAI 13, 1996)</a:t>
            </a:r>
          </a:p>
          <a:p>
            <a:r>
              <a:rPr lang="en-US" sz="2000" dirty="0"/>
              <a:t>In 1970s, estimation problems held back success of this model</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800475" cy="3914775"/>
          </a:xfrm>
          <a:prstGeom prst="rect">
            <a:avLst/>
          </a:prstGeom>
          <a:noFill/>
          <a:ln>
            <a:noFill/>
          </a:ln>
          <a:effectLst/>
          <a:extLst>
            <a:ext uri="{909E8E84-426E-40dd-AFC4-6F175D3DCCD1}">
              <a14:hiddenFill xmlns:a14="http://schemas.microsoft.com/office/drawing/2010/main" xmlns="">
                <a:gradFill rotWithShape="0">
                  <a:gsLst>
                    <a:gs pos="0">
                      <a:srgbClr val="A50021"/>
                    </a:gs>
                    <a:gs pos="100000">
                      <a:schemeClr val="tx1"/>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967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latin typeface="Calibri" charset="0"/>
                <a:ea typeface="ＭＳ Ｐゴシック" charset="0"/>
                <a:cs typeface="ＭＳ Ｐゴシック" charset="0"/>
              </a:rPr>
              <a:t>1. Ranked retrieval</a:t>
            </a:r>
          </a:p>
        </p:txBody>
      </p:sp>
      <p:sp>
        <p:nvSpPr>
          <p:cNvPr id="3" name="Content Placeholder 2"/>
          <p:cNvSpPr>
            <a:spLocks noGrp="1"/>
          </p:cNvSpPr>
          <p:nvPr>
            <p:ph idx="1"/>
          </p:nvPr>
        </p:nvSpPr>
        <p:spPr/>
        <p:txBody>
          <a:bodyPr/>
          <a:lstStyle/>
          <a:p>
            <a:r>
              <a:rPr lang="en-US" dirty="0">
                <a:latin typeface="Calibri" charset="0"/>
                <a:ea typeface="ＭＳ Ｐゴシック" charset="0"/>
                <a:cs typeface="ＭＳ Ｐゴシック" charset="0"/>
              </a:rPr>
              <a:t>Thus far, our queries have all been Boolean</a:t>
            </a:r>
          </a:p>
          <a:p>
            <a:pPr lvl="1"/>
            <a:r>
              <a:rPr lang="en-US" dirty="0">
                <a:latin typeface="Calibri" charset="0"/>
                <a:ea typeface="ＭＳ Ｐゴシック" charset="0"/>
              </a:rPr>
              <a:t>Documents either match or don</a:t>
            </a:r>
            <a:r>
              <a:rPr lang="en-US" dirty="0">
                <a:latin typeface="Calibri" charset="0"/>
              </a:rPr>
              <a:t>’</a:t>
            </a:r>
            <a:r>
              <a:rPr lang="en-US" dirty="0">
                <a:latin typeface="Calibri" charset="0"/>
                <a:ea typeface="ＭＳ Ｐゴシック" charset="0"/>
              </a:rPr>
              <a:t>t</a:t>
            </a:r>
          </a:p>
          <a:p>
            <a:r>
              <a:rPr lang="en-US" dirty="0">
                <a:solidFill>
                  <a:srgbClr val="357E69"/>
                </a:solidFill>
                <a:latin typeface="Calibri" charset="0"/>
                <a:ea typeface="ＭＳ Ｐゴシック" charset="0"/>
                <a:cs typeface="ＭＳ Ｐゴシック" charset="0"/>
              </a:rPr>
              <a:t>Can be good for expert users with precise understanding of their needs and the collection</a:t>
            </a:r>
          </a:p>
          <a:p>
            <a:pPr lvl="1"/>
            <a:r>
              <a:rPr lang="en-US" dirty="0">
                <a:latin typeface="Calibri" charset="0"/>
                <a:ea typeface="ＭＳ Ｐゴシック" charset="0"/>
              </a:rPr>
              <a:t>Can also be good for applications: Applications can easily consume 1000s of results</a:t>
            </a:r>
          </a:p>
          <a:p>
            <a:r>
              <a:rPr lang="en-US" dirty="0">
                <a:latin typeface="Calibri" charset="0"/>
                <a:ea typeface="ＭＳ Ｐゴシック" charset="0"/>
                <a:cs typeface="ＭＳ Ｐゴシック" charset="0"/>
              </a:rPr>
              <a:t>Not good for the majority of users</a:t>
            </a:r>
          </a:p>
          <a:p>
            <a:pPr lvl="1"/>
            <a:r>
              <a:rPr lang="en-US" dirty="0">
                <a:latin typeface="Calibri" charset="0"/>
                <a:ea typeface="ＭＳ Ｐゴシック" charset="0"/>
              </a:rPr>
              <a:t>Most users incapable of writing Boolean queries </a:t>
            </a:r>
          </a:p>
          <a:p>
            <a:pPr lvl="2"/>
            <a:r>
              <a:rPr lang="en-US" dirty="0">
                <a:latin typeface="Calibri" charset="0"/>
                <a:ea typeface="ＭＳ Ｐゴシック" charset="0"/>
              </a:rPr>
              <a:t>Or they are, but they think it</a:t>
            </a:r>
            <a:r>
              <a:rPr lang="en-US" dirty="0">
                <a:latin typeface="Calibri" charset="0"/>
              </a:rPr>
              <a:t>’</a:t>
            </a:r>
            <a:r>
              <a:rPr lang="en-US" dirty="0">
                <a:latin typeface="Calibri" charset="0"/>
                <a:ea typeface="ＭＳ Ｐゴシック" charset="0"/>
              </a:rPr>
              <a:t>s too much work</a:t>
            </a:r>
          </a:p>
          <a:p>
            <a:pPr lvl="1"/>
            <a:r>
              <a:rPr lang="en-US" dirty="0">
                <a:solidFill>
                  <a:srgbClr val="357E69"/>
                </a:solidFill>
                <a:latin typeface="Calibri" charset="0"/>
                <a:ea typeface="ＭＳ Ｐゴシック" charset="0"/>
              </a:rPr>
              <a:t>Most users don’t want to wade through 1000s of results</a:t>
            </a:r>
          </a:p>
          <a:p>
            <a:pPr lvl="2"/>
            <a:r>
              <a:rPr lang="en-US" dirty="0">
                <a:solidFill>
                  <a:srgbClr val="357E69"/>
                </a:solidFill>
                <a:latin typeface="Calibri" charset="0"/>
                <a:ea typeface="ＭＳ Ｐゴシック" charset="0"/>
              </a:rPr>
              <a:t>This is particularly true of web search</a:t>
            </a:r>
          </a:p>
          <a:p>
            <a:endParaRPr lang="en-US" dirty="0">
              <a:latin typeface="Calibri" charset="0"/>
              <a:ea typeface="ＭＳ Ｐゴシック" charset="0"/>
              <a:cs typeface="ＭＳ Ｐゴシック" charset="0"/>
            </a:endParaRPr>
          </a:p>
        </p:txBody>
      </p:sp>
      <p:sp>
        <p:nvSpPr>
          <p:cNvPr id="19460" name="TextBox 4"/>
          <p:cNvSpPr txBox="1">
            <a:spLocks noChangeArrowheads="1"/>
          </p:cNvSpPr>
          <p:nvPr/>
        </p:nvSpPr>
        <p:spPr bwMode="auto">
          <a:xfrm>
            <a:off x="7620000" y="-33338"/>
            <a:ext cx="7127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Ch. 6</a:t>
            </a:r>
          </a:p>
        </p:txBody>
      </p:sp>
    </p:spTree>
    <p:extLst>
      <p:ext uri="{BB962C8B-B14F-4D97-AF65-F5344CB8AC3E}">
        <p14:creationId xmlns:p14="http://schemas.microsoft.com/office/powerpoint/2010/main" val="2164364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Term frequency and the VSM</a:t>
            </a:r>
          </a:p>
        </p:txBody>
      </p:sp>
      <p:sp>
        <p:nvSpPr>
          <p:cNvPr id="4" name="Content Placeholder 3"/>
          <p:cNvSpPr>
            <a:spLocks noGrp="1"/>
          </p:cNvSpPr>
          <p:nvPr>
            <p:ph idx="1"/>
          </p:nvPr>
        </p:nvSpPr>
        <p:spPr>
          <a:xfrm>
            <a:off x="457200" y="1600200"/>
            <a:ext cx="8382000" cy="4953000"/>
          </a:xfrm>
        </p:spPr>
        <p:txBody>
          <a:bodyPr/>
          <a:lstStyle/>
          <a:p>
            <a:r>
              <a:rPr lang="en-US" dirty="0"/>
              <a:t>Right in the first lecture, we said that a page should rank higher if it mentions a word more</a:t>
            </a:r>
          </a:p>
          <a:p>
            <a:pPr lvl="1"/>
            <a:r>
              <a:rPr lang="en-US" dirty="0"/>
              <a:t>Perhaps modulated by things like page length</a:t>
            </a:r>
          </a:p>
          <a:p>
            <a:r>
              <a:rPr lang="en-US" dirty="0"/>
              <a:t>Why not in BIM? Much of early IR was designed for titles or abstracts, and not for modern full text search</a:t>
            </a:r>
          </a:p>
          <a:p>
            <a:r>
              <a:rPr lang="en-US" dirty="0"/>
              <a:t>We now want a model with term frequency in it</a:t>
            </a:r>
          </a:p>
          <a:p>
            <a:endParaRPr lang="en-US" dirty="0"/>
          </a:p>
          <a:p>
            <a:r>
              <a:rPr lang="en-US" dirty="0"/>
              <a:t>We’ll mainly look at a probabilistic model (BM25)</a:t>
            </a:r>
          </a:p>
          <a:p>
            <a:pPr marL="0" indent="0">
              <a:buNone/>
            </a:pPr>
            <a:endParaRPr lang="en-US" dirty="0"/>
          </a:p>
          <a:p>
            <a:r>
              <a:rPr lang="en-US" dirty="0"/>
              <a:t>First, a quick summary of vector space model</a:t>
            </a:r>
          </a:p>
        </p:txBody>
      </p:sp>
    </p:spTree>
    <p:extLst>
      <p:ext uri="{BB962C8B-B14F-4D97-AF65-F5344CB8AC3E}">
        <p14:creationId xmlns:p14="http://schemas.microsoft.com/office/powerpoint/2010/main" val="9535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382000" cy="1143000"/>
          </a:xfrm>
        </p:spPr>
        <p:txBody>
          <a:bodyPr/>
          <a:lstStyle/>
          <a:p>
            <a:pPr eaLnBrk="1" hangingPunct="1"/>
            <a:r>
              <a:rPr lang="en-US" dirty="0">
                <a:latin typeface="Calibri" charset="0"/>
                <a:ea typeface="ＭＳ Ｐゴシック" charset="0"/>
                <a:cs typeface="ＭＳ Ｐゴシック" charset="0"/>
              </a:rPr>
              <a:t>Summary – vector space ranking (</a:t>
            </a:r>
            <a:r>
              <a:rPr lang="en-US" dirty="0" err="1">
                <a:latin typeface="Calibri" charset="0"/>
                <a:ea typeface="ＭＳ Ｐゴシック" charset="0"/>
                <a:cs typeface="ＭＳ Ｐゴシック" charset="0"/>
              </a:rPr>
              <a:t>ch.</a:t>
            </a:r>
            <a:r>
              <a:rPr lang="en-US" dirty="0">
                <a:latin typeface="Calibri" charset="0"/>
                <a:ea typeface="ＭＳ Ｐゴシック" charset="0"/>
                <a:cs typeface="ＭＳ Ｐゴシック" charset="0"/>
              </a:rPr>
              <a:t> 6)</a:t>
            </a:r>
          </a:p>
        </p:txBody>
      </p:sp>
      <p:sp>
        <p:nvSpPr>
          <p:cNvPr id="67587" name="Content Placeholder 2"/>
          <p:cNvSpPr>
            <a:spLocks noGrp="1"/>
          </p:cNvSpPr>
          <p:nvPr>
            <p:ph idx="1"/>
          </p:nvPr>
        </p:nvSpPr>
        <p:spPr>
          <a:xfrm>
            <a:off x="457200" y="1752600"/>
            <a:ext cx="8305800" cy="4876800"/>
          </a:xfrm>
        </p:spPr>
        <p:txBody>
          <a:bodyPr/>
          <a:lstStyle/>
          <a:p>
            <a:pPr eaLnBrk="1" hangingPunct="1"/>
            <a:r>
              <a:rPr lang="en-US" dirty="0">
                <a:latin typeface="Calibri" charset="0"/>
                <a:ea typeface="ＭＳ Ｐゴシック" charset="0"/>
                <a:cs typeface="ＭＳ Ｐゴシック" charset="0"/>
              </a:rPr>
              <a:t>Represent the query as a weighted term frequency/inverse document frequency (</a:t>
            </a:r>
            <a:r>
              <a:rPr lang="en-US" dirty="0" err="1">
                <a:latin typeface="Calibri" charset="0"/>
                <a:ea typeface="ＭＳ Ｐゴシック" charset="0"/>
                <a:cs typeface="ＭＳ Ｐゴシック" charset="0"/>
              </a:rPr>
              <a:t>tf-idf</a:t>
            </a:r>
            <a:r>
              <a:rPr lang="en-US" dirty="0">
                <a:latin typeface="Calibri" charset="0"/>
                <a:ea typeface="ＭＳ Ｐゴシック" charset="0"/>
                <a:cs typeface="ＭＳ Ｐゴシック" charset="0"/>
              </a:rPr>
              <a:t>) vector</a:t>
            </a:r>
          </a:p>
          <a:p>
            <a:pPr lvl="1"/>
            <a:r>
              <a:rPr lang="en-US" dirty="0">
                <a:latin typeface="Calibri" charset="0"/>
                <a:cs typeface="ＭＳ Ｐゴシック" charset="0"/>
              </a:rPr>
              <a:t>(0, 0, 0, 0, 2.3, 0, 0, 0, 1.78, 0, 0, 0, …, 0, 8.17, 0, 0)</a:t>
            </a:r>
            <a:endParaRPr lang="en-US" dirty="0">
              <a:latin typeface="Calibri" charset="0"/>
              <a:ea typeface="ＭＳ Ｐゴシック" charset="0"/>
              <a:cs typeface="ＭＳ Ｐゴシック" charset="0"/>
            </a:endParaRPr>
          </a:p>
          <a:p>
            <a:pPr eaLnBrk="1" hangingPunct="1"/>
            <a:r>
              <a:rPr lang="en-US" dirty="0">
                <a:solidFill>
                  <a:srgbClr val="C00000"/>
                </a:solidFill>
                <a:latin typeface="Calibri" charset="0"/>
                <a:ea typeface="ＭＳ Ｐゴシック" charset="0"/>
                <a:cs typeface="ＭＳ Ｐゴシック" charset="0"/>
              </a:rPr>
              <a:t>Represent each document as a weighted </a:t>
            </a:r>
            <a:r>
              <a:rPr lang="en-US" dirty="0" err="1">
                <a:solidFill>
                  <a:srgbClr val="C00000"/>
                </a:solidFill>
                <a:latin typeface="Calibri" charset="0"/>
                <a:ea typeface="ＭＳ Ｐゴシック" charset="0"/>
                <a:cs typeface="ＭＳ Ｐゴシック" charset="0"/>
              </a:rPr>
              <a:t>tf-idf</a:t>
            </a:r>
            <a:r>
              <a:rPr lang="en-US" dirty="0">
                <a:solidFill>
                  <a:srgbClr val="C00000"/>
                </a:solidFill>
                <a:latin typeface="Calibri" charset="0"/>
                <a:ea typeface="ＭＳ Ｐゴシック" charset="0"/>
                <a:cs typeface="ＭＳ Ｐゴシック" charset="0"/>
              </a:rPr>
              <a:t> vector</a:t>
            </a:r>
          </a:p>
          <a:p>
            <a:pPr lvl="1"/>
            <a:r>
              <a:rPr lang="en-US" dirty="0">
                <a:latin typeface="Calibri" charset="0"/>
                <a:cs typeface="ＭＳ Ｐゴシック" charset="0"/>
              </a:rPr>
              <a:t>(1.2, 0, 3.7, 1.5, 2.0, 0, 1.3, 0, 3.7, 1.4, 0, 0, …, 3.5, 5.1, 0, 0)</a:t>
            </a:r>
          </a:p>
          <a:p>
            <a:pPr lvl="1"/>
            <a:endParaRPr lang="en-US" dirty="0">
              <a:solidFill>
                <a:srgbClr val="C00000"/>
              </a:solidFill>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Compute the cosine similarity score for the query vector and each document vector</a:t>
            </a:r>
          </a:p>
          <a:p>
            <a:pPr eaLnBrk="1" hangingPunct="1"/>
            <a:r>
              <a:rPr lang="en-US" dirty="0">
                <a:solidFill>
                  <a:srgbClr val="C00000"/>
                </a:solidFill>
                <a:latin typeface="Calibri" charset="0"/>
                <a:ea typeface="ＭＳ Ｐゴシック" charset="0"/>
                <a:cs typeface="ＭＳ Ｐゴシック" charset="0"/>
              </a:rPr>
              <a:t>Rank documents with respect to the query by score</a:t>
            </a:r>
          </a:p>
          <a:p>
            <a:pPr eaLnBrk="1" hangingPunct="1"/>
            <a:r>
              <a:rPr lang="en-US" dirty="0">
                <a:latin typeface="Calibri" charset="0"/>
                <a:ea typeface="ＭＳ Ｐゴシック" charset="0"/>
                <a:cs typeface="ＭＳ Ｐゴシック" charset="0"/>
              </a:rPr>
              <a:t>Return the top </a:t>
            </a:r>
            <a:r>
              <a:rPr lang="en-US" i="1" dirty="0">
                <a:latin typeface="Calibri" charset="0"/>
                <a:ea typeface="ＭＳ Ｐゴシック" charset="0"/>
                <a:cs typeface="ＭＳ Ｐゴシック" charset="0"/>
              </a:rPr>
              <a:t>K</a:t>
            </a:r>
            <a:r>
              <a:rPr lang="en-US" dirty="0">
                <a:latin typeface="Calibri" charset="0"/>
                <a:ea typeface="ＭＳ Ｐゴシック" charset="0"/>
                <a:cs typeface="ＭＳ Ｐゴシック" charset="0"/>
              </a:rPr>
              <a:t> (e.g., </a:t>
            </a:r>
            <a:r>
              <a:rPr lang="en-US" i="1" dirty="0">
                <a:latin typeface="Calibri" charset="0"/>
                <a:ea typeface="ＭＳ Ｐゴシック" charset="0"/>
                <a:cs typeface="ＭＳ Ｐゴシック" charset="0"/>
              </a:rPr>
              <a:t>K</a:t>
            </a:r>
            <a:r>
              <a:rPr lang="en-US" dirty="0">
                <a:latin typeface="Calibri" charset="0"/>
                <a:ea typeface="ＭＳ Ｐゴシック" charset="0"/>
                <a:cs typeface="ＭＳ Ｐゴシック" charset="0"/>
              </a:rPr>
              <a:t> = 10) to the user</a:t>
            </a:r>
          </a:p>
        </p:txBody>
      </p:sp>
    </p:spTree>
    <p:extLst>
      <p:ext uri="{BB962C8B-B14F-4D97-AF65-F5344CB8AC3E}">
        <p14:creationId xmlns:p14="http://schemas.microsoft.com/office/powerpoint/2010/main" val="1201128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rcRect l="-71068" r="-71068"/>
          <a:stretch>
            <a:fillRect/>
          </a:stretch>
        </p:blipFill>
        <p:spPr>
          <a:xfrm>
            <a:off x="2133600" y="1599211"/>
            <a:ext cx="8229600" cy="4953000"/>
          </a:xfrm>
        </p:spPr>
      </p:pic>
      <p:pic>
        <p:nvPicPr>
          <p:cNvPr id="4" name="Picture 3"/>
          <p:cNvPicPr>
            <a:picLocks noChangeAspect="1"/>
          </p:cNvPicPr>
          <p:nvPr/>
        </p:nvPicPr>
        <p:blipFill>
          <a:blip r:embed="rId4"/>
          <a:stretch>
            <a:fillRect/>
          </a:stretch>
        </p:blipFill>
        <p:spPr>
          <a:xfrm>
            <a:off x="492727" y="1599211"/>
            <a:ext cx="3124200" cy="4495800"/>
          </a:xfrm>
          <a:prstGeom prst="rect">
            <a:avLst/>
          </a:prstGeom>
        </p:spPr>
      </p:pic>
    </p:spTree>
    <p:extLst>
      <p:ext uri="{BB962C8B-B14F-4D97-AF65-F5344CB8AC3E}">
        <p14:creationId xmlns:p14="http://schemas.microsoft.com/office/powerpoint/2010/main" val="12552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228600"/>
            <a:ext cx="7315200" cy="1054100"/>
          </a:xfrm>
        </p:spPr>
        <p:txBody>
          <a:bodyPr/>
          <a:lstStyle/>
          <a:p>
            <a:pPr eaLnBrk="1" hangingPunct="1"/>
            <a:r>
              <a:rPr lang="en-US" sz="4000" b="0" dirty="0">
                <a:latin typeface="Calibri" charset="0"/>
                <a:ea typeface="ＭＳ Ｐゴシック" charset="0"/>
                <a:cs typeface="ＭＳ Ｐゴシック" charset="0"/>
              </a:rPr>
              <a:t>Cosine similarity</a:t>
            </a:r>
          </a:p>
        </p:txBody>
      </p:sp>
      <p:pic>
        <p:nvPicPr>
          <p:cNvPr id="49155" name="Content Placeholder 3" descr="vs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00199"/>
            <a:ext cx="5943600" cy="4651513"/>
          </a:xfrm>
        </p:spPr>
      </p:pic>
      <p:sp>
        <p:nvSpPr>
          <p:cNvPr id="49161" name="TextBox 8"/>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6.3</a:t>
            </a:r>
          </a:p>
        </p:txBody>
      </p:sp>
    </p:spTree>
    <p:extLst>
      <p:ext uri="{BB962C8B-B14F-4D97-AF65-F5344CB8AC3E}">
        <p14:creationId xmlns:p14="http://schemas.microsoft.com/office/powerpoint/2010/main" val="326848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tf-idf weighting has many variants</a:t>
            </a:r>
          </a:p>
        </p:txBody>
      </p:sp>
      <p:pic>
        <p:nvPicPr>
          <p:cNvPr id="60419" name="Content Placeholder 7" descr="table1.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188" y="1592263"/>
            <a:ext cx="8888412" cy="2751137"/>
          </a:xfrm>
        </p:spPr>
      </p:pic>
      <p:sp>
        <p:nvSpPr>
          <p:cNvPr id="60423" name="TextBox 6"/>
          <p:cNvSpPr txBox="1">
            <a:spLocks noChangeArrowheads="1"/>
          </p:cNvSpPr>
          <p:nvPr/>
        </p:nvSpPr>
        <p:spPr bwMode="auto">
          <a:xfrm>
            <a:off x="7620000" y="-33338"/>
            <a:ext cx="9683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6.4</a:t>
            </a:r>
          </a:p>
        </p:txBody>
      </p:sp>
      <p:sp>
        <p:nvSpPr>
          <p:cNvPr id="6" name="Rectangle 8">
            <a:extLst>
              <a:ext uri="{FF2B5EF4-FFF2-40B4-BE49-F238E27FC236}">
                <a16:creationId xmlns:a16="http://schemas.microsoft.com/office/drawing/2014/main" id="{38C694B2-284A-464A-A989-69760F64AFDF}"/>
              </a:ext>
            </a:extLst>
          </p:cNvPr>
          <p:cNvSpPr>
            <a:spLocks noChangeArrowheads="1"/>
          </p:cNvSpPr>
          <p:nvPr/>
        </p:nvSpPr>
        <p:spPr bwMode="auto">
          <a:xfrm>
            <a:off x="152400" y="2209800"/>
            <a:ext cx="8763000" cy="609600"/>
          </a:xfrm>
          <a:prstGeom prst="rect">
            <a:avLst/>
          </a:prstGeom>
          <a:solidFill>
            <a:schemeClr val="accent1">
              <a:alpha val="5098"/>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749811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5800"/>
            <a:ext cx="9144000" cy="6092687"/>
          </a:xfrm>
          <a:prstGeom prst="rect">
            <a:avLst/>
          </a:prstGeom>
        </p:spPr>
      </p:pic>
      <p:sp>
        <p:nvSpPr>
          <p:cNvPr id="3" name="TextBox 2">
            <a:extLst>
              <a:ext uri="{FF2B5EF4-FFF2-40B4-BE49-F238E27FC236}">
                <a16:creationId xmlns:a16="http://schemas.microsoft.com/office/drawing/2014/main" id="{BB4C1B6C-988F-F440-8EB6-5011C583B6AA}"/>
              </a:ext>
            </a:extLst>
          </p:cNvPr>
          <p:cNvSpPr txBox="1"/>
          <p:nvPr/>
        </p:nvSpPr>
        <p:spPr>
          <a:xfrm>
            <a:off x="0" y="316468"/>
            <a:ext cx="1043876" cy="369332"/>
          </a:xfrm>
          <a:prstGeom prst="rect">
            <a:avLst/>
          </a:prstGeom>
          <a:noFill/>
        </p:spPr>
        <p:txBody>
          <a:bodyPr wrap="none" rtlCol="0">
            <a:spAutoFit/>
          </a:bodyPr>
          <a:lstStyle/>
          <a:p>
            <a:r>
              <a:rPr lang="en-US" dirty="0"/>
              <a:t>6. BM25</a:t>
            </a:r>
          </a:p>
        </p:txBody>
      </p:sp>
    </p:spTree>
    <p:extLst>
      <p:ext uri="{BB962C8B-B14F-4D97-AF65-F5344CB8AC3E}">
        <p14:creationId xmlns:p14="http://schemas.microsoft.com/office/powerpoint/2010/main" val="118528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Okapi BM25 	   </a:t>
            </a:r>
            <a:r>
              <a:rPr lang="en-US" sz="2400" dirty="0">
                <a:solidFill>
                  <a:schemeClr val="accent3"/>
                </a:solidFill>
              </a:rPr>
              <a:t>[Robertson et al. 1994, TREC City U.]</a:t>
            </a:r>
            <a:endParaRPr lang="en-US" sz="2400" dirty="0"/>
          </a:p>
        </p:txBody>
      </p:sp>
      <p:sp>
        <p:nvSpPr>
          <p:cNvPr id="3" name="Content Placeholder 2"/>
          <p:cNvSpPr>
            <a:spLocks noGrp="1"/>
          </p:cNvSpPr>
          <p:nvPr>
            <p:ph idx="1"/>
          </p:nvPr>
        </p:nvSpPr>
        <p:spPr/>
        <p:txBody>
          <a:bodyPr/>
          <a:lstStyle/>
          <a:p>
            <a:r>
              <a:rPr lang="en-US" dirty="0"/>
              <a:t>BM25 “Best Match 25” (they had a bunch of tries!)</a:t>
            </a:r>
          </a:p>
          <a:p>
            <a:pPr lvl="1"/>
            <a:r>
              <a:rPr lang="en-US" dirty="0"/>
              <a:t>Developed in the context of the Okapi system</a:t>
            </a:r>
          </a:p>
          <a:p>
            <a:pPr lvl="1"/>
            <a:r>
              <a:rPr lang="en-US" dirty="0"/>
              <a:t>Started to be increasingly adopted by other teams during the TREC competitions</a:t>
            </a:r>
          </a:p>
          <a:p>
            <a:pPr lvl="1"/>
            <a:r>
              <a:rPr lang="en-US" dirty="0"/>
              <a:t>It works well</a:t>
            </a:r>
          </a:p>
          <a:p>
            <a:pPr lvl="1"/>
            <a:endParaRPr lang="en-US" dirty="0"/>
          </a:p>
          <a:p>
            <a:r>
              <a:rPr lang="en-US" dirty="0"/>
              <a:t>Goal: be sensitive to term frequency and document length while not adding too many parameters</a:t>
            </a:r>
          </a:p>
          <a:p>
            <a:pPr lvl="1"/>
            <a:r>
              <a:rPr lang="en-US" dirty="0"/>
              <a:t>(Robertson and Zaragoza 2009; </a:t>
            </a:r>
            <a:r>
              <a:rPr lang="en-US" dirty="0" err="1"/>
              <a:t>Spärck</a:t>
            </a:r>
            <a:r>
              <a:rPr lang="en-US" dirty="0"/>
              <a:t> Jones et al. 2000)</a:t>
            </a:r>
          </a:p>
        </p:txBody>
      </p:sp>
    </p:spTree>
    <p:extLst>
      <p:ext uri="{BB962C8B-B14F-4D97-AF65-F5344CB8AC3E}">
        <p14:creationId xmlns:p14="http://schemas.microsoft.com/office/powerpoint/2010/main" val="2473546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bwMode="auto">
          <a:xfrm>
            <a:off x="457200" y="1447800"/>
            <a:ext cx="8229600" cy="495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437085"/>
              </a:buClr>
              <a:buFont typeface="Wingdings"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357E69"/>
              </a:buClr>
              <a:buFont typeface="Wingdings"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918BA3"/>
              </a:buClr>
              <a:buFont typeface="Wingdings"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2F6E7E"/>
              </a:buClr>
              <a:buFont typeface="Wingdings"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233337"/>
              </a:buClr>
              <a:buFont typeface="Wingdings"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Words are drawn independently from the vocabulary using a multinomial distribution</a:t>
            </a:r>
          </a:p>
        </p:txBody>
      </p:sp>
      <p:pic>
        <p:nvPicPr>
          <p:cNvPr id="24" name="Content Placeholder 23" descr="Ur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7039" t="17207" b="13978"/>
          <a:stretch/>
        </p:blipFill>
        <p:spPr>
          <a:xfrm>
            <a:off x="-2590800" y="3429000"/>
            <a:ext cx="11277600" cy="3408438"/>
          </a:xfrm>
        </p:spPr>
      </p:pic>
      <p:sp>
        <p:nvSpPr>
          <p:cNvPr id="2" name="Title 1"/>
          <p:cNvSpPr>
            <a:spLocks noGrp="1"/>
          </p:cNvSpPr>
          <p:nvPr>
            <p:ph type="title"/>
          </p:nvPr>
        </p:nvSpPr>
        <p:spPr/>
        <p:txBody>
          <a:bodyPr/>
          <a:lstStyle/>
          <a:p>
            <a:r>
              <a:rPr lang="en-US" dirty="0"/>
              <a:t>Generative model for documents</a:t>
            </a:r>
          </a:p>
        </p:txBody>
      </p:sp>
      <p:sp>
        <p:nvSpPr>
          <p:cNvPr id="4" name="TextBox 3"/>
          <p:cNvSpPr txBox="1"/>
          <p:nvPr/>
        </p:nvSpPr>
        <p:spPr>
          <a:xfrm>
            <a:off x="0" y="2433935"/>
            <a:ext cx="8839200" cy="461665"/>
          </a:xfrm>
          <a:prstGeom prst="rect">
            <a:avLst/>
          </a:prstGeom>
          <a:noFill/>
        </p:spPr>
        <p:txBody>
          <a:bodyPr wrap="square" rtlCol="0">
            <a:spAutoFit/>
          </a:bodyPr>
          <a:lstStyle/>
          <a:p>
            <a:pPr algn="ctr"/>
            <a:r>
              <a:rPr lang="en-US" sz="2400" dirty="0"/>
              <a:t>... the </a:t>
            </a:r>
            <a:r>
              <a:rPr lang="en-US" sz="2400" b="1" dirty="0">
                <a:solidFill>
                  <a:srgbClr val="C0504D"/>
                </a:solidFill>
              </a:rPr>
              <a:t>draft</a:t>
            </a:r>
            <a:r>
              <a:rPr lang="en-US" sz="2400" dirty="0">
                <a:solidFill>
                  <a:srgbClr val="C0504D"/>
                </a:solidFill>
              </a:rPr>
              <a:t> </a:t>
            </a:r>
            <a:r>
              <a:rPr lang="en-US" sz="2400" dirty="0"/>
              <a:t>is that each </a:t>
            </a:r>
            <a:r>
              <a:rPr lang="en-US" sz="2400" b="1" dirty="0">
                <a:solidFill>
                  <a:srgbClr val="C0504D"/>
                </a:solidFill>
              </a:rPr>
              <a:t>team</a:t>
            </a:r>
            <a:r>
              <a:rPr lang="en-US" sz="2400" dirty="0">
                <a:solidFill>
                  <a:srgbClr val="C0504D"/>
                </a:solidFill>
              </a:rPr>
              <a:t> </a:t>
            </a:r>
            <a:r>
              <a:rPr lang="en-US" sz="2400" dirty="0"/>
              <a:t>is given a position in the </a:t>
            </a:r>
            <a:r>
              <a:rPr lang="en-US" sz="2400" b="1" dirty="0">
                <a:solidFill>
                  <a:srgbClr val="C0504D"/>
                </a:solidFill>
              </a:rPr>
              <a:t>draft</a:t>
            </a:r>
            <a:r>
              <a:rPr lang="en-US" sz="2400" dirty="0">
                <a:solidFill>
                  <a:srgbClr val="C0504D"/>
                </a:solidFill>
              </a:rPr>
              <a:t> </a:t>
            </a:r>
            <a:r>
              <a:rPr lang="en-US" sz="2400" dirty="0"/>
              <a:t>… </a:t>
            </a:r>
          </a:p>
        </p:txBody>
      </p:sp>
      <p:sp>
        <p:nvSpPr>
          <p:cNvPr id="5" name="TextBox 4"/>
          <p:cNvSpPr txBox="1"/>
          <p:nvPr/>
        </p:nvSpPr>
        <p:spPr>
          <a:xfrm>
            <a:off x="2057400" y="3657600"/>
            <a:ext cx="903162" cy="461665"/>
          </a:xfrm>
          <a:prstGeom prst="rect">
            <a:avLst/>
          </a:prstGeom>
          <a:noFill/>
        </p:spPr>
        <p:txBody>
          <a:bodyPr wrap="none" rtlCol="0">
            <a:spAutoFit/>
          </a:bodyPr>
          <a:lstStyle/>
          <a:p>
            <a:r>
              <a:rPr lang="en-US" sz="2400" dirty="0"/>
              <a:t>basic</a:t>
            </a:r>
          </a:p>
        </p:txBody>
      </p:sp>
      <p:sp>
        <p:nvSpPr>
          <p:cNvPr id="6" name="TextBox 5"/>
          <p:cNvSpPr txBox="1"/>
          <p:nvPr/>
        </p:nvSpPr>
        <p:spPr>
          <a:xfrm>
            <a:off x="3135438" y="4343400"/>
            <a:ext cx="903162" cy="461665"/>
          </a:xfrm>
          <a:prstGeom prst="rect">
            <a:avLst/>
          </a:prstGeom>
          <a:noFill/>
        </p:spPr>
        <p:txBody>
          <a:bodyPr wrap="none" rtlCol="0">
            <a:spAutoFit/>
          </a:bodyPr>
          <a:lstStyle/>
          <a:p>
            <a:r>
              <a:rPr lang="en-US" sz="2400" b="1" dirty="0">
                <a:solidFill>
                  <a:srgbClr val="C0504D"/>
                </a:solidFill>
              </a:rPr>
              <a:t>team</a:t>
            </a:r>
          </a:p>
        </p:txBody>
      </p:sp>
      <p:sp>
        <p:nvSpPr>
          <p:cNvPr id="7" name="TextBox 6"/>
          <p:cNvSpPr txBox="1"/>
          <p:nvPr/>
        </p:nvSpPr>
        <p:spPr>
          <a:xfrm>
            <a:off x="5272193" y="4168837"/>
            <a:ext cx="852066" cy="461665"/>
          </a:xfrm>
          <a:prstGeom prst="rect">
            <a:avLst/>
          </a:prstGeom>
          <a:noFill/>
        </p:spPr>
        <p:txBody>
          <a:bodyPr wrap="none" rtlCol="0">
            <a:spAutoFit/>
          </a:bodyPr>
          <a:lstStyle/>
          <a:p>
            <a:r>
              <a:rPr lang="en-US" sz="2400" dirty="0"/>
              <a:t>each</a:t>
            </a:r>
          </a:p>
        </p:txBody>
      </p:sp>
      <p:sp>
        <p:nvSpPr>
          <p:cNvPr id="8" name="TextBox 7"/>
          <p:cNvSpPr txBox="1"/>
          <p:nvPr/>
        </p:nvSpPr>
        <p:spPr>
          <a:xfrm>
            <a:off x="3464440" y="4810703"/>
            <a:ext cx="698028" cy="461665"/>
          </a:xfrm>
          <a:prstGeom prst="rect">
            <a:avLst/>
          </a:prstGeom>
          <a:noFill/>
        </p:spPr>
        <p:txBody>
          <a:bodyPr wrap="none" rtlCol="0">
            <a:spAutoFit/>
          </a:bodyPr>
          <a:lstStyle/>
          <a:p>
            <a:r>
              <a:rPr lang="en-US" sz="2400" dirty="0"/>
              <a:t>that</a:t>
            </a:r>
          </a:p>
        </p:txBody>
      </p:sp>
      <p:sp>
        <p:nvSpPr>
          <p:cNvPr id="9" name="TextBox 8"/>
          <p:cNvSpPr txBox="1"/>
          <p:nvPr/>
        </p:nvSpPr>
        <p:spPr>
          <a:xfrm>
            <a:off x="4490962" y="4321237"/>
            <a:ext cx="453970" cy="461665"/>
          </a:xfrm>
          <a:prstGeom prst="rect">
            <a:avLst/>
          </a:prstGeom>
          <a:noFill/>
        </p:spPr>
        <p:txBody>
          <a:bodyPr wrap="none" rtlCol="0">
            <a:spAutoFit/>
          </a:bodyPr>
          <a:lstStyle/>
          <a:p>
            <a:r>
              <a:rPr lang="en-US" sz="2400" dirty="0"/>
              <a:t>of</a:t>
            </a:r>
          </a:p>
        </p:txBody>
      </p:sp>
      <p:sp>
        <p:nvSpPr>
          <p:cNvPr id="10" name="TextBox 9"/>
          <p:cNvSpPr txBox="1"/>
          <p:nvPr/>
        </p:nvSpPr>
        <p:spPr>
          <a:xfrm>
            <a:off x="2895600" y="4800600"/>
            <a:ext cx="406932" cy="461665"/>
          </a:xfrm>
          <a:prstGeom prst="rect">
            <a:avLst/>
          </a:prstGeom>
          <a:noFill/>
        </p:spPr>
        <p:txBody>
          <a:bodyPr wrap="none" rtlCol="0">
            <a:spAutoFit/>
          </a:bodyPr>
          <a:lstStyle/>
          <a:p>
            <a:r>
              <a:rPr lang="en-US" sz="2400" dirty="0"/>
              <a:t>is</a:t>
            </a:r>
          </a:p>
        </p:txBody>
      </p:sp>
      <p:sp>
        <p:nvSpPr>
          <p:cNvPr id="11" name="TextBox 10"/>
          <p:cNvSpPr txBox="1"/>
          <p:nvPr/>
        </p:nvSpPr>
        <p:spPr>
          <a:xfrm>
            <a:off x="3826209" y="3733800"/>
            <a:ext cx="612517" cy="461665"/>
          </a:xfrm>
          <a:prstGeom prst="rect">
            <a:avLst/>
          </a:prstGeom>
          <a:noFill/>
        </p:spPr>
        <p:txBody>
          <a:bodyPr wrap="none" rtlCol="0">
            <a:spAutoFit/>
          </a:bodyPr>
          <a:lstStyle/>
          <a:p>
            <a:r>
              <a:rPr lang="en-US" sz="2400" dirty="0"/>
              <a:t>the</a:t>
            </a:r>
          </a:p>
        </p:txBody>
      </p:sp>
      <p:sp>
        <p:nvSpPr>
          <p:cNvPr id="12" name="TextBox 11"/>
          <p:cNvSpPr txBox="1"/>
          <p:nvPr/>
        </p:nvSpPr>
        <p:spPr>
          <a:xfrm>
            <a:off x="5883590" y="3657600"/>
            <a:ext cx="868597" cy="461665"/>
          </a:xfrm>
          <a:prstGeom prst="rect">
            <a:avLst/>
          </a:prstGeom>
          <a:noFill/>
        </p:spPr>
        <p:txBody>
          <a:bodyPr wrap="none" rtlCol="0">
            <a:spAutoFit/>
          </a:bodyPr>
          <a:lstStyle/>
          <a:p>
            <a:r>
              <a:rPr lang="en-US" sz="2400" b="1" dirty="0">
                <a:solidFill>
                  <a:srgbClr val="C0504D"/>
                </a:solidFill>
              </a:rPr>
              <a:t>draft</a:t>
            </a:r>
          </a:p>
        </p:txBody>
      </p:sp>
      <p:sp>
        <p:nvSpPr>
          <p:cNvPr id="13" name="TextBox 12"/>
          <p:cNvSpPr txBox="1"/>
          <p:nvPr/>
        </p:nvSpPr>
        <p:spPr>
          <a:xfrm>
            <a:off x="5633962" y="4626037"/>
            <a:ext cx="1091615" cy="461665"/>
          </a:xfrm>
          <a:prstGeom prst="rect">
            <a:avLst/>
          </a:prstGeom>
          <a:noFill/>
        </p:spPr>
        <p:txBody>
          <a:bodyPr wrap="none" rtlCol="0">
            <a:spAutoFit/>
          </a:bodyPr>
          <a:lstStyle/>
          <a:p>
            <a:r>
              <a:rPr lang="en-US" sz="2400" dirty="0"/>
              <a:t>design</a:t>
            </a:r>
          </a:p>
        </p:txBody>
      </p:sp>
      <p:sp>
        <p:nvSpPr>
          <p:cNvPr id="14" name="TextBox 13"/>
          <p:cNvSpPr txBox="1"/>
          <p:nvPr/>
        </p:nvSpPr>
        <p:spPr>
          <a:xfrm>
            <a:off x="6164907" y="4195465"/>
            <a:ext cx="560670" cy="461665"/>
          </a:xfrm>
          <a:prstGeom prst="rect">
            <a:avLst/>
          </a:prstGeom>
          <a:noFill/>
        </p:spPr>
        <p:txBody>
          <a:bodyPr wrap="none" rtlCol="0">
            <a:spAutoFit/>
          </a:bodyPr>
          <a:lstStyle/>
          <a:p>
            <a:r>
              <a:rPr lang="en-US" sz="2400" b="1" dirty="0" err="1">
                <a:solidFill>
                  <a:srgbClr val="C0504D"/>
                </a:solidFill>
              </a:rPr>
              <a:t>nfl</a:t>
            </a:r>
            <a:endParaRPr lang="en-US" sz="2400" b="1" dirty="0">
              <a:solidFill>
                <a:srgbClr val="C0504D"/>
              </a:solidFill>
            </a:endParaRPr>
          </a:p>
        </p:txBody>
      </p:sp>
      <p:sp>
        <p:nvSpPr>
          <p:cNvPr id="15" name="TextBox 14"/>
          <p:cNvSpPr txBox="1"/>
          <p:nvPr/>
        </p:nvSpPr>
        <p:spPr>
          <a:xfrm>
            <a:off x="4054420" y="4686104"/>
            <a:ext cx="1295847" cy="461665"/>
          </a:xfrm>
          <a:prstGeom prst="rect">
            <a:avLst/>
          </a:prstGeom>
          <a:noFill/>
        </p:spPr>
        <p:txBody>
          <a:bodyPr wrap="none" rtlCol="0">
            <a:spAutoFit/>
          </a:bodyPr>
          <a:lstStyle/>
          <a:p>
            <a:r>
              <a:rPr lang="en-US" sz="2400" b="1" dirty="0">
                <a:solidFill>
                  <a:srgbClr val="C0504D"/>
                </a:solidFill>
              </a:rPr>
              <a:t>football</a:t>
            </a:r>
          </a:p>
        </p:txBody>
      </p:sp>
      <p:sp>
        <p:nvSpPr>
          <p:cNvPr id="16" name="TextBox 15"/>
          <p:cNvSpPr txBox="1"/>
          <p:nvPr/>
        </p:nvSpPr>
        <p:spPr>
          <a:xfrm>
            <a:off x="4794556" y="3657600"/>
            <a:ext cx="920444" cy="461665"/>
          </a:xfrm>
          <a:prstGeom prst="rect">
            <a:avLst/>
          </a:prstGeom>
          <a:noFill/>
        </p:spPr>
        <p:txBody>
          <a:bodyPr wrap="none" rtlCol="0">
            <a:spAutoFit/>
          </a:bodyPr>
          <a:lstStyle/>
          <a:p>
            <a:r>
              <a:rPr lang="en-US" sz="2400" dirty="0"/>
              <a:t>given</a:t>
            </a:r>
          </a:p>
        </p:txBody>
      </p:sp>
      <p:sp>
        <p:nvSpPr>
          <p:cNvPr id="17" name="TextBox 16"/>
          <p:cNvSpPr txBox="1"/>
          <p:nvPr/>
        </p:nvSpPr>
        <p:spPr>
          <a:xfrm>
            <a:off x="3733800" y="6107668"/>
            <a:ext cx="415498" cy="369332"/>
          </a:xfrm>
          <a:prstGeom prst="rect">
            <a:avLst/>
          </a:prstGeom>
          <a:noFill/>
        </p:spPr>
        <p:txBody>
          <a:bodyPr wrap="none" rtlCol="0">
            <a:spAutoFit/>
          </a:bodyPr>
          <a:lstStyle/>
          <a:p>
            <a:r>
              <a:rPr lang="en-US" dirty="0"/>
              <a:t>…</a:t>
            </a:r>
          </a:p>
        </p:txBody>
      </p:sp>
      <p:sp>
        <p:nvSpPr>
          <p:cNvPr id="25" name="TextBox 24"/>
          <p:cNvSpPr txBox="1"/>
          <p:nvPr/>
        </p:nvSpPr>
        <p:spPr>
          <a:xfrm>
            <a:off x="1981200" y="4338935"/>
            <a:ext cx="1108897" cy="461665"/>
          </a:xfrm>
          <a:prstGeom prst="rect">
            <a:avLst/>
          </a:prstGeom>
          <a:noFill/>
        </p:spPr>
        <p:txBody>
          <a:bodyPr wrap="none" rtlCol="0">
            <a:spAutoFit/>
          </a:bodyPr>
          <a:lstStyle/>
          <a:p>
            <a:r>
              <a:rPr lang="en-US" sz="2400" dirty="0"/>
              <a:t>annual</a:t>
            </a:r>
          </a:p>
        </p:txBody>
      </p:sp>
      <p:cxnSp>
        <p:nvCxnSpPr>
          <p:cNvPr id="30" name="Straight Arrow Connector 29"/>
          <p:cNvCxnSpPr/>
          <p:nvPr/>
        </p:nvCxnSpPr>
        <p:spPr>
          <a:xfrm flipV="1">
            <a:off x="6324600" y="2895601"/>
            <a:ext cx="1524000" cy="9143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52400" y="2510135"/>
            <a:ext cx="8534400" cy="38546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6599003" y="4415135"/>
            <a:ext cx="868597" cy="461665"/>
          </a:xfrm>
          <a:prstGeom prst="rect">
            <a:avLst/>
          </a:prstGeom>
          <a:noFill/>
        </p:spPr>
        <p:txBody>
          <a:bodyPr wrap="none" rtlCol="0">
            <a:spAutoFit/>
          </a:bodyPr>
          <a:lstStyle/>
          <a:p>
            <a:r>
              <a:rPr lang="en-US" sz="2400" b="1" dirty="0">
                <a:solidFill>
                  <a:srgbClr val="C0504D"/>
                </a:solidFill>
              </a:rPr>
              <a:t>draft</a:t>
            </a:r>
          </a:p>
        </p:txBody>
      </p:sp>
      <p:sp>
        <p:nvSpPr>
          <p:cNvPr id="41" name="TextBox 40"/>
          <p:cNvSpPr txBox="1"/>
          <p:nvPr/>
        </p:nvSpPr>
        <p:spPr>
          <a:xfrm>
            <a:off x="4953000" y="4948535"/>
            <a:ext cx="1295847" cy="461665"/>
          </a:xfrm>
          <a:prstGeom prst="rect">
            <a:avLst/>
          </a:prstGeom>
          <a:noFill/>
        </p:spPr>
        <p:txBody>
          <a:bodyPr wrap="none" rtlCol="0">
            <a:spAutoFit/>
          </a:bodyPr>
          <a:lstStyle/>
          <a:p>
            <a:r>
              <a:rPr lang="en-US" sz="2400" b="1" dirty="0">
                <a:solidFill>
                  <a:srgbClr val="C0504D"/>
                </a:solidFill>
              </a:rPr>
              <a:t>football</a:t>
            </a:r>
          </a:p>
        </p:txBody>
      </p:sp>
      <p:sp>
        <p:nvSpPr>
          <p:cNvPr id="42" name="TextBox 41"/>
          <p:cNvSpPr txBox="1"/>
          <p:nvPr/>
        </p:nvSpPr>
        <p:spPr>
          <a:xfrm>
            <a:off x="2876433" y="3733800"/>
            <a:ext cx="903162" cy="461665"/>
          </a:xfrm>
          <a:prstGeom prst="rect">
            <a:avLst/>
          </a:prstGeom>
          <a:noFill/>
        </p:spPr>
        <p:txBody>
          <a:bodyPr wrap="none" rtlCol="0">
            <a:spAutoFit/>
          </a:bodyPr>
          <a:lstStyle/>
          <a:p>
            <a:r>
              <a:rPr lang="en-US" sz="2400" b="1" dirty="0">
                <a:solidFill>
                  <a:srgbClr val="C0504D"/>
                </a:solidFill>
              </a:rPr>
              <a:t>team</a:t>
            </a:r>
          </a:p>
        </p:txBody>
      </p:sp>
      <p:sp>
        <p:nvSpPr>
          <p:cNvPr id="43" name="TextBox 42"/>
          <p:cNvSpPr txBox="1"/>
          <p:nvPr/>
        </p:nvSpPr>
        <p:spPr>
          <a:xfrm>
            <a:off x="2259940" y="4717702"/>
            <a:ext cx="560670" cy="461665"/>
          </a:xfrm>
          <a:prstGeom prst="rect">
            <a:avLst/>
          </a:prstGeom>
          <a:noFill/>
        </p:spPr>
        <p:txBody>
          <a:bodyPr wrap="none" rtlCol="0">
            <a:spAutoFit/>
          </a:bodyPr>
          <a:lstStyle/>
          <a:p>
            <a:r>
              <a:rPr lang="en-US" sz="2400" b="1" dirty="0" err="1">
                <a:solidFill>
                  <a:srgbClr val="C0504D"/>
                </a:solidFill>
              </a:rPr>
              <a:t>nfl</a:t>
            </a:r>
            <a:endParaRPr lang="en-US" sz="2400" b="1" dirty="0">
              <a:solidFill>
                <a:srgbClr val="C0504D"/>
              </a:solidFill>
            </a:endParaRPr>
          </a:p>
        </p:txBody>
      </p:sp>
    </p:spTree>
    <p:extLst>
      <p:ext uri="{BB962C8B-B14F-4D97-AF65-F5344CB8AC3E}">
        <p14:creationId xmlns:p14="http://schemas.microsoft.com/office/powerpoint/2010/main" val="1102116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bwMode="auto">
          <a:xfrm>
            <a:off x="457200" y="1447800"/>
            <a:ext cx="8229600" cy="495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437085"/>
              </a:buClr>
              <a:buFont typeface="Wingdings" charset="0"/>
              <a:buChar char="§"/>
              <a:defRPr sz="2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357E69"/>
              </a:buClr>
              <a:buFont typeface="Wingdings" charset="0"/>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918BA3"/>
              </a:buClr>
              <a:buFont typeface="Wingdings" charset="0"/>
              <a:buChar char="§"/>
              <a:defRPr sz="20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2F6E7E"/>
              </a:buClr>
              <a:buFont typeface="Wingdings"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233337"/>
              </a:buClr>
              <a:buFont typeface="Wingdings"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Distribution of term frequencies (</a:t>
            </a:r>
            <a:r>
              <a:rPr lang="en-US" i="1" dirty="0" err="1"/>
              <a:t>tf</a:t>
            </a:r>
            <a:r>
              <a:rPr lang="en-US" dirty="0"/>
              <a:t>) follows a binomial distribution – approximated by a Poisson</a:t>
            </a:r>
          </a:p>
        </p:txBody>
      </p:sp>
      <p:pic>
        <p:nvPicPr>
          <p:cNvPr id="24" name="Content Placeholder 23" descr="Ur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7039" t="17207" b="13978"/>
          <a:stretch/>
        </p:blipFill>
        <p:spPr>
          <a:xfrm>
            <a:off x="-2590800" y="3429000"/>
            <a:ext cx="11277600" cy="3408438"/>
          </a:xfrm>
        </p:spPr>
      </p:pic>
      <p:sp>
        <p:nvSpPr>
          <p:cNvPr id="2" name="Title 1"/>
          <p:cNvSpPr>
            <a:spLocks noGrp="1"/>
          </p:cNvSpPr>
          <p:nvPr>
            <p:ph type="title"/>
          </p:nvPr>
        </p:nvSpPr>
        <p:spPr/>
        <p:txBody>
          <a:bodyPr/>
          <a:lstStyle/>
          <a:p>
            <a:r>
              <a:rPr lang="en-US" dirty="0"/>
              <a:t>Generative model for documents</a:t>
            </a:r>
          </a:p>
        </p:txBody>
      </p:sp>
      <p:sp>
        <p:nvSpPr>
          <p:cNvPr id="4" name="TextBox 3"/>
          <p:cNvSpPr txBox="1"/>
          <p:nvPr/>
        </p:nvSpPr>
        <p:spPr>
          <a:xfrm>
            <a:off x="0" y="2433935"/>
            <a:ext cx="8839200" cy="461665"/>
          </a:xfrm>
          <a:prstGeom prst="rect">
            <a:avLst/>
          </a:prstGeom>
          <a:noFill/>
        </p:spPr>
        <p:txBody>
          <a:bodyPr wrap="square" rtlCol="0">
            <a:spAutoFit/>
          </a:bodyPr>
          <a:lstStyle/>
          <a:p>
            <a:pPr algn="ctr"/>
            <a:r>
              <a:rPr lang="en-US" sz="2400" dirty="0"/>
              <a:t>... the </a:t>
            </a:r>
            <a:r>
              <a:rPr lang="en-US" sz="2400" b="1" dirty="0">
                <a:solidFill>
                  <a:srgbClr val="C0504D"/>
                </a:solidFill>
              </a:rPr>
              <a:t>draft</a:t>
            </a:r>
            <a:r>
              <a:rPr lang="en-US" sz="2400" dirty="0">
                <a:solidFill>
                  <a:srgbClr val="C0504D"/>
                </a:solidFill>
              </a:rPr>
              <a:t> </a:t>
            </a:r>
            <a:r>
              <a:rPr lang="en-US" sz="2400" dirty="0"/>
              <a:t>is that each </a:t>
            </a:r>
            <a:r>
              <a:rPr lang="en-US" sz="2400" b="1" dirty="0">
                <a:solidFill>
                  <a:srgbClr val="C0504D"/>
                </a:solidFill>
              </a:rPr>
              <a:t>team</a:t>
            </a:r>
            <a:r>
              <a:rPr lang="en-US" sz="2400" dirty="0">
                <a:solidFill>
                  <a:srgbClr val="C0504D"/>
                </a:solidFill>
              </a:rPr>
              <a:t> </a:t>
            </a:r>
            <a:r>
              <a:rPr lang="en-US" sz="2400" dirty="0"/>
              <a:t>is given a position in the </a:t>
            </a:r>
            <a:r>
              <a:rPr lang="en-US" sz="2400" b="1" dirty="0">
                <a:solidFill>
                  <a:srgbClr val="C0504D"/>
                </a:solidFill>
              </a:rPr>
              <a:t>draft</a:t>
            </a:r>
            <a:r>
              <a:rPr lang="en-US" sz="2400" dirty="0">
                <a:solidFill>
                  <a:srgbClr val="C0504D"/>
                </a:solidFill>
              </a:rPr>
              <a:t> </a:t>
            </a:r>
            <a:r>
              <a:rPr lang="en-US" sz="2400" dirty="0"/>
              <a:t>… </a:t>
            </a:r>
          </a:p>
        </p:txBody>
      </p:sp>
      <p:sp>
        <p:nvSpPr>
          <p:cNvPr id="12" name="TextBox 11"/>
          <p:cNvSpPr txBox="1"/>
          <p:nvPr/>
        </p:nvSpPr>
        <p:spPr>
          <a:xfrm>
            <a:off x="5883590" y="3657600"/>
            <a:ext cx="868597" cy="461665"/>
          </a:xfrm>
          <a:prstGeom prst="rect">
            <a:avLst/>
          </a:prstGeom>
          <a:noFill/>
        </p:spPr>
        <p:txBody>
          <a:bodyPr wrap="none" rtlCol="0">
            <a:spAutoFit/>
          </a:bodyPr>
          <a:lstStyle/>
          <a:p>
            <a:r>
              <a:rPr lang="en-US" sz="2400" b="1" dirty="0">
                <a:solidFill>
                  <a:srgbClr val="C0504D"/>
                </a:solidFill>
              </a:rPr>
              <a:t>draft</a:t>
            </a:r>
          </a:p>
        </p:txBody>
      </p:sp>
      <p:sp>
        <p:nvSpPr>
          <p:cNvPr id="17" name="TextBox 16"/>
          <p:cNvSpPr txBox="1"/>
          <p:nvPr/>
        </p:nvSpPr>
        <p:spPr>
          <a:xfrm>
            <a:off x="3733800" y="6107668"/>
            <a:ext cx="415498" cy="369332"/>
          </a:xfrm>
          <a:prstGeom prst="rect">
            <a:avLst/>
          </a:prstGeom>
          <a:noFill/>
        </p:spPr>
        <p:txBody>
          <a:bodyPr wrap="none" rtlCol="0">
            <a:spAutoFit/>
          </a:bodyPr>
          <a:lstStyle/>
          <a:p>
            <a:r>
              <a:rPr lang="en-US" dirty="0"/>
              <a:t>…</a:t>
            </a:r>
          </a:p>
        </p:txBody>
      </p:sp>
      <p:sp>
        <p:nvSpPr>
          <p:cNvPr id="18" name="TextBox 17"/>
          <p:cNvSpPr txBox="1"/>
          <p:nvPr/>
        </p:nvSpPr>
        <p:spPr>
          <a:xfrm>
            <a:off x="6858000" y="4486996"/>
            <a:ext cx="415498" cy="369332"/>
          </a:xfrm>
          <a:prstGeom prst="rect">
            <a:avLst/>
          </a:prstGeom>
          <a:noFill/>
        </p:spPr>
        <p:txBody>
          <a:bodyPr wrap="none" rtlCol="0">
            <a:spAutoFit/>
          </a:bodyPr>
          <a:lstStyle/>
          <a:p>
            <a:r>
              <a:rPr lang="en-US" dirty="0"/>
              <a:t>…</a:t>
            </a:r>
          </a:p>
        </p:txBody>
      </p:sp>
      <p:pic>
        <p:nvPicPr>
          <p:cNvPr id="26" name="Picture 25" descr="red-dice-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2941320"/>
            <a:ext cx="609600" cy="487680"/>
          </a:xfrm>
          <a:prstGeom prst="rect">
            <a:avLst/>
          </a:prstGeom>
        </p:spPr>
      </p:pic>
      <p:cxnSp>
        <p:nvCxnSpPr>
          <p:cNvPr id="30" name="Straight Arrow Connector 29"/>
          <p:cNvCxnSpPr/>
          <p:nvPr/>
        </p:nvCxnSpPr>
        <p:spPr>
          <a:xfrm flipV="1">
            <a:off x="6324600" y="2895601"/>
            <a:ext cx="1524000" cy="9143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52400" y="2510135"/>
            <a:ext cx="8534400" cy="38546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457200" y="2510135"/>
            <a:ext cx="5334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828800" y="2514600"/>
            <a:ext cx="2286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133600" y="2519065"/>
            <a:ext cx="4572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43200" y="2514600"/>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403068" y="2510135"/>
            <a:ext cx="74623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206770" y="2505670"/>
            <a:ext cx="28419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1999" y="2501205"/>
            <a:ext cx="700193"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334001" y="2496740"/>
            <a:ext cx="1524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638800" y="2492275"/>
            <a:ext cx="9906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6705600" y="2487810"/>
            <a:ext cx="3048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086600" y="2483345"/>
            <a:ext cx="457200"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059965" y="450583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022866" y="451065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985767" y="451547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948668" y="452029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911569" y="452511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874470" y="452993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622926" y="3926532"/>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657114" y="3926441"/>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573209" y="3816138"/>
            <a:ext cx="559332" cy="385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337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distribution</a:t>
            </a:r>
          </a:p>
        </p:txBody>
      </p:sp>
      <p:sp>
        <p:nvSpPr>
          <p:cNvPr id="3" name="Content Placeholder 2"/>
          <p:cNvSpPr>
            <a:spLocks noGrp="1"/>
          </p:cNvSpPr>
          <p:nvPr>
            <p:ph idx="1"/>
          </p:nvPr>
        </p:nvSpPr>
        <p:spPr>
          <a:xfrm>
            <a:off x="457200" y="1600200"/>
            <a:ext cx="8458200" cy="4953000"/>
          </a:xfrm>
        </p:spPr>
        <p:txBody>
          <a:bodyPr/>
          <a:lstStyle/>
          <a:p>
            <a:pPr marL="342900" lvl="1" indent="-342900">
              <a:buClr>
                <a:srgbClr val="437085"/>
              </a:buClr>
            </a:pPr>
            <a:r>
              <a:rPr lang="en-US" sz="2800" dirty="0"/>
              <a:t>The Poisson distribution models the probability of </a:t>
            </a:r>
            <a:r>
              <a:rPr lang="en-US" sz="2800" i="1" dirty="0"/>
              <a:t>k, </a:t>
            </a:r>
            <a:r>
              <a:rPr lang="en-US" sz="2800" dirty="0"/>
              <a:t>the number of events occurring in a fixed interval of time/space, with known average rate </a:t>
            </a:r>
            <a:r>
              <a:rPr lang="en-US" sz="2800" dirty="0" err="1"/>
              <a:t>λ</a:t>
            </a:r>
            <a:r>
              <a:rPr lang="en-US" sz="2800" dirty="0"/>
              <a:t> ( = </a:t>
            </a:r>
            <a:r>
              <a:rPr lang="en-US" sz="2800" dirty="0" err="1"/>
              <a:t>cf</a:t>
            </a:r>
            <a:r>
              <a:rPr lang="en-US" sz="2800" dirty="0"/>
              <a:t>/</a:t>
            </a:r>
            <a:r>
              <a:rPr lang="en-US" sz="2800" i="1" dirty="0"/>
              <a:t>T</a:t>
            </a:r>
            <a:r>
              <a:rPr lang="en-US" sz="2800" dirty="0"/>
              <a:t>), independent of the last event</a:t>
            </a:r>
          </a:p>
          <a:p>
            <a:pPr marL="342900" lvl="1" indent="-342900">
              <a:buClr>
                <a:srgbClr val="437085"/>
              </a:buClr>
            </a:pPr>
            <a:endParaRPr lang="en-US" sz="2800" dirty="0"/>
          </a:p>
          <a:p>
            <a:pPr marL="342900" lvl="1" indent="-342900">
              <a:buClr>
                <a:srgbClr val="437085"/>
              </a:buClr>
            </a:pPr>
            <a:endParaRPr lang="en-US" sz="2800" dirty="0"/>
          </a:p>
          <a:p>
            <a:r>
              <a:rPr lang="en-US" dirty="0"/>
              <a:t>Examples</a:t>
            </a:r>
          </a:p>
          <a:p>
            <a:pPr lvl="1"/>
            <a:r>
              <a:rPr lang="en-US" dirty="0"/>
              <a:t>Number of cars arriving at a toll booth per minute</a:t>
            </a:r>
          </a:p>
          <a:p>
            <a:pPr lvl="1"/>
            <a:r>
              <a:rPr lang="en-US" dirty="0"/>
              <a:t>Number of typos on a page</a:t>
            </a:r>
          </a:p>
        </p:txBody>
      </p:sp>
      <p:graphicFrame>
        <p:nvGraphicFramePr>
          <p:cNvPr id="4" name="Object 5"/>
          <p:cNvGraphicFramePr>
            <a:graphicFrameLocks noChangeAspect="1"/>
          </p:cNvGraphicFramePr>
          <p:nvPr/>
        </p:nvGraphicFramePr>
        <p:xfrm>
          <a:off x="2579688" y="3300412"/>
          <a:ext cx="2310194" cy="1119188"/>
        </p:xfrm>
        <a:graphic>
          <a:graphicData uri="http://schemas.openxmlformats.org/presentationml/2006/ole">
            <mc:AlternateContent xmlns:mc="http://schemas.openxmlformats.org/markup-compatibility/2006">
              <mc:Choice xmlns:v="urn:schemas-microsoft-com:vml" Requires="v">
                <p:oleObj name="Equation" r:id="rId2" imgW="838200" imgH="406400" progId="Equation.3">
                  <p:embed/>
                </p:oleObj>
              </mc:Choice>
              <mc:Fallback>
                <p:oleObj name="Equation" r:id="rId2" imgW="838200" imgH="406400" progId="Equation.3">
                  <p:embed/>
                  <p:pic>
                    <p:nvPicPr>
                      <p:cNvPr id="4" name="Object 5"/>
                      <p:cNvPicPr>
                        <a:picLocks noChangeAspect="1" noChangeArrowheads="1"/>
                      </p:cNvPicPr>
                      <p:nvPr/>
                    </p:nvPicPr>
                    <p:blipFill>
                      <a:blip r:embed="rId3"/>
                      <a:srcRect/>
                      <a:stretch>
                        <a:fillRect/>
                      </a:stretch>
                    </p:blipFill>
                    <p:spPr bwMode="auto">
                      <a:xfrm>
                        <a:off x="2579688" y="3300412"/>
                        <a:ext cx="2310194" cy="1119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1535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1143000"/>
          </a:xfrm>
        </p:spPr>
        <p:txBody>
          <a:bodyPr/>
          <a:lstStyle/>
          <a:p>
            <a:pPr eaLnBrk="1" hangingPunct="1"/>
            <a:r>
              <a:rPr lang="en-US" dirty="0">
                <a:latin typeface="Calibri" charset="0"/>
                <a:ea typeface="ＭＳ Ｐゴシック" charset="0"/>
                <a:cs typeface="ＭＳ Ｐゴシック" charset="0"/>
              </a:rPr>
              <a:t>Problem with Boolean search:</a:t>
            </a:r>
            <a:br>
              <a:rPr lang="en-US" dirty="0">
                <a:latin typeface="Calibri" charset="0"/>
                <a:ea typeface="ＭＳ Ｐゴシック" charset="0"/>
                <a:cs typeface="ＭＳ Ｐゴシック" charset="0"/>
              </a:rPr>
            </a:br>
            <a:r>
              <a:rPr lang="en-US" dirty="0">
                <a:latin typeface="Calibri" charset="0"/>
                <a:ea typeface="ＭＳ Ｐゴシック" charset="0"/>
                <a:cs typeface="ＭＳ Ｐゴシック" charset="0"/>
              </a:rPr>
              <a:t>feast or famine</a:t>
            </a:r>
          </a:p>
        </p:txBody>
      </p:sp>
      <p:sp>
        <p:nvSpPr>
          <p:cNvPr id="17411" name="Content Placeholder 2"/>
          <p:cNvSpPr>
            <a:spLocks noGrp="1"/>
          </p:cNvSpPr>
          <p:nvPr>
            <p:ph idx="1"/>
          </p:nvPr>
        </p:nvSpPr>
        <p:spPr/>
        <p:txBody>
          <a:bodyPr/>
          <a:lstStyle/>
          <a:p>
            <a:pPr eaLnBrk="1" hangingPunct="1"/>
            <a:r>
              <a:rPr lang="en-US" dirty="0">
                <a:latin typeface="Calibri" charset="0"/>
                <a:ea typeface="ＭＳ Ｐゴシック" charset="0"/>
                <a:cs typeface="ＭＳ Ｐゴシック" charset="0"/>
              </a:rPr>
              <a:t>Boolean queries often result in either too few (=0) or too many (1000s) results</a:t>
            </a:r>
          </a:p>
          <a:p>
            <a:pPr eaLnBrk="1" hangingPunct="1"/>
            <a:r>
              <a:rPr lang="en-US" dirty="0">
                <a:latin typeface="Calibri" charset="0"/>
                <a:ea typeface="ＭＳ Ｐゴシック" charset="0"/>
                <a:cs typeface="ＭＳ Ｐゴシック" charset="0"/>
              </a:rPr>
              <a:t>Query 1: </a:t>
            </a:r>
            <a:r>
              <a:rPr lang="en-US" dirty="0">
                <a:latin typeface="Calibri" charset="0"/>
              </a:rPr>
              <a:t>“</a:t>
            </a:r>
            <a:r>
              <a:rPr lang="en-US" i="1" dirty="0">
                <a:latin typeface="Calibri" charset="0"/>
                <a:ea typeface="ＭＳ Ｐゴシック" charset="0"/>
                <a:cs typeface="ＭＳ Ｐゴシック" charset="0"/>
              </a:rPr>
              <a:t>standard user </a:t>
            </a:r>
            <a:r>
              <a:rPr lang="en-US" i="1" dirty="0" err="1">
                <a:latin typeface="Calibri" charset="0"/>
                <a:ea typeface="ＭＳ Ｐゴシック" charset="0"/>
                <a:cs typeface="ＭＳ Ｐゴシック" charset="0"/>
              </a:rPr>
              <a:t>dlink</a:t>
            </a:r>
            <a:r>
              <a:rPr lang="en-US" i="1" dirty="0">
                <a:latin typeface="Calibri" charset="0"/>
                <a:ea typeface="ＭＳ Ｐゴシック" charset="0"/>
                <a:cs typeface="ＭＳ Ｐゴシック" charset="0"/>
              </a:rPr>
              <a:t> 650</a:t>
            </a:r>
            <a:r>
              <a:rPr lang="en-US" dirty="0">
                <a:latin typeface="Calibri" charset="0"/>
              </a:rPr>
              <a:t>”</a:t>
            </a:r>
            <a:r>
              <a:rPr lang="en-US" dirty="0">
                <a:latin typeface="Calibri" charset="0"/>
                <a:ea typeface="ＭＳ Ｐゴシック" charset="0"/>
                <a:cs typeface="ＭＳ Ｐゴシック" charset="0"/>
              </a:rPr>
              <a:t> → 200,000 hits</a:t>
            </a:r>
          </a:p>
          <a:p>
            <a:pPr eaLnBrk="1" hangingPunct="1"/>
            <a:r>
              <a:rPr lang="en-US" dirty="0">
                <a:latin typeface="Calibri" charset="0"/>
                <a:ea typeface="ＭＳ Ｐゴシック" charset="0"/>
                <a:cs typeface="ＭＳ Ｐゴシック" charset="0"/>
              </a:rPr>
              <a:t>Query 2: </a:t>
            </a:r>
            <a:r>
              <a:rPr lang="en-US" dirty="0">
                <a:latin typeface="Calibri" charset="0"/>
              </a:rPr>
              <a:t>“</a:t>
            </a:r>
            <a:r>
              <a:rPr lang="en-US" i="1" dirty="0">
                <a:latin typeface="Calibri" charset="0"/>
                <a:ea typeface="ＭＳ Ｐゴシック" charset="0"/>
                <a:cs typeface="ＭＳ Ｐゴシック" charset="0"/>
              </a:rPr>
              <a:t>standard user </a:t>
            </a:r>
            <a:r>
              <a:rPr lang="en-US" i="1" dirty="0" err="1">
                <a:latin typeface="Calibri" charset="0"/>
                <a:ea typeface="ＭＳ Ｐゴシック" charset="0"/>
                <a:cs typeface="ＭＳ Ｐゴシック" charset="0"/>
              </a:rPr>
              <a:t>dlink</a:t>
            </a:r>
            <a:r>
              <a:rPr lang="en-US" i="1" dirty="0">
                <a:latin typeface="Calibri" charset="0"/>
                <a:ea typeface="ＭＳ Ｐゴシック" charset="0"/>
                <a:cs typeface="ＭＳ Ｐゴシック" charset="0"/>
              </a:rPr>
              <a:t> 650 no card found</a:t>
            </a:r>
            <a:r>
              <a:rPr lang="en-US" dirty="0">
                <a:latin typeface="Calibri" charset="0"/>
              </a:rPr>
              <a:t>”</a:t>
            </a:r>
            <a:r>
              <a:rPr lang="en-US" dirty="0">
                <a:latin typeface="Calibri" charset="0"/>
                <a:ea typeface="ＭＳ Ｐゴシック" charset="0"/>
                <a:cs typeface="ＭＳ Ｐゴシック" charset="0"/>
              </a:rPr>
              <a:t>: 0 hits</a:t>
            </a:r>
          </a:p>
          <a:p>
            <a:pPr eaLnBrk="1" hangingPunct="1"/>
            <a:r>
              <a:rPr lang="en-US" dirty="0">
                <a:latin typeface="Calibri" charset="0"/>
                <a:ea typeface="ＭＳ Ｐゴシック" charset="0"/>
                <a:cs typeface="ＭＳ Ｐゴシック" charset="0"/>
              </a:rPr>
              <a:t>It takes a lot of skill to come up with a query that produces a manageable number of hits</a:t>
            </a:r>
          </a:p>
          <a:p>
            <a:pPr lvl="1" eaLnBrk="1" hangingPunct="1"/>
            <a:r>
              <a:rPr lang="en-US" dirty="0">
                <a:latin typeface="Calibri" charset="0"/>
                <a:ea typeface="ＭＳ Ｐゴシック" charset="0"/>
              </a:rPr>
              <a:t>AND gives too few; OR gives too many</a:t>
            </a:r>
          </a:p>
          <a:p>
            <a:r>
              <a:rPr lang="en-US" dirty="0">
                <a:latin typeface="Calibri" charset="0"/>
              </a:rPr>
              <a:t>Suggested solution: </a:t>
            </a:r>
          </a:p>
          <a:p>
            <a:pPr lvl="1"/>
            <a:r>
              <a:rPr lang="en-US" dirty="0">
                <a:latin typeface="Calibri" charset="0"/>
                <a:ea typeface="ＭＳ Ｐゴシック" charset="0"/>
              </a:rPr>
              <a:t>Rank documents by goodness – a sort of clever “soft AND”</a:t>
            </a:r>
          </a:p>
        </p:txBody>
      </p:sp>
      <p:sp>
        <p:nvSpPr>
          <p:cNvPr id="20484" name="TextBox 4"/>
          <p:cNvSpPr txBox="1">
            <a:spLocks noChangeArrowheads="1"/>
          </p:cNvSpPr>
          <p:nvPr/>
        </p:nvSpPr>
        <p:spPr bwMode="auto">
          <a:xfrm>
            <a:off x="7620000" y="-33338"/>
            <a:ext cx="7127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Ch. 6</a:t>
            </a:r>
          </a:p>
        </p:txBody>
      </p:sp>
    </p:spTree>
    <p:extLst>
      <p:ext uri="{BB962C8B-B14F-4D97-AF65-F5344CB8AC3E}">
        <p14:creationId xmlns:p14="http://schemas.microsoft.com/office/powerpoint/2010/main" val="134513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distribution</a:t>
            </a:r>
          </a:p>
        </p:txBody>
      </p:sp>
      <p:sp>
        <p:nvSpPr>
          <p:cNvPr id="3" name="Content Placeholder 2"/>
          <p:cNvSpPr>
            <a:spLocks noGrp="1"/>
          </p:cNvSpPr>
          <p:nvPr>
            <p:ph idx="1"/>
          </p:nvPr>
        </p:nvSpPr>
        <p:spPr>
          <a:xfrm>
            <a:off x="457200" y="1600200"/>
            <a:ext cx="8458200" cy="4953000"/>
          </a:xfrm>
        </p:spPr>
        <p:txBody>
          <a:bodyPr/>
          <a:lstStyle/>
          <a:p>
            <a:pPr marL="342900" lvl="1" indent="-342900">
              <a:buClr>
                <a:srgbClr val="437085"/>
              </a:buClr>
            </a:pPr>
            <a:r>
              <a:rPr lang="en-US" sz="2800" dirty="0"/>
              <a:t>If </a:t>
            </a:r>
            <a:r>
              <a:rPr lang="en-US" sz="2800" i="1" dirty="0"/>
              <a:t>T </a:t>
            </a:r>
            <a:r>
              <a:rPr lang="en-US" sz="2800" dirty="0"/>
              <a:t>is large and </a:t>
            </a:r>
            <a:r>
              <a:rPr lang="en-US" sz="2800" i="1" dirty="0"/>
              <a:t>p </a:t>
            </a:r>
            <a:r>
              <a:rPr lang="en-US" sz="2800" dirty="0"/>
              <a:t>is small, we can approximate a binomial distribution with a Poisson where </a:t>
            </a:r>
            <a:r>
              <a:rPr lang="en-US" sz="2800" dirty="0" err="1"/>
              <a:t>λ</a:t>
            </a:r>
            <a:r>
              <a:rPr lang="en-US" sz="2800" dirty="0"/>
              <a:t> = </a:t>
            </a:r>
            <a:r>
              <a:rPr lang="en-US" sz="2800" i="1" dirty="0" err="1"/>
              <a:t>Tp</a:t>
            </a:r>
            <a:endParaRPr lang="en-US" sz="2800" i="1" dirty="0"/>
          </a:p>
          <a:p>
            <a:pPr marL="342900" lvl="1" indent="-342900">
              <a:buClr>
                <a:srgbClr val="437085"/>
              </a:buClr>
            </a:pPr>
            <a:endParaRPr lang="en-US" sz="2800" i="1" dirty="0"/>
          </a:p>
          <a:p>
            <a:pPr marL="342900" lvl="1" indent="-342900">
              <a:buClr>
                <a:srgbClr val="437085"/>
              </a:buClr>
            </a:pPr>
            <a:endParaRPr lang="en-US" sz="2800" i="1" dirty="0"/>
          </a:p>
          <a:p>
            <a:pPr marL="342900" lvl="1" indent="-342900">
              <a:buClr>
                <a:srgbClr val="437085"/>
              </a:buClr>
            </a:pPr>
            <a:endParaRPr lang="en-US" sz="2800" i="1" dirty="0"/>
          </a:p>
          <a:p>
            <a:pPr marL="342900" lvl="1" indent="-342900">
              <a:buClr>
                <a:srgbClr val="437085"/>
              </a:buClr>
            </a:pPr>
            <a:r>
              <a:rPr lang="en-US" sz="2800" dirty="0"/>
              <a:t>Mean = Variance = </a:t>
            </a:r>
            <a:r>
              <a:rPr lang="en-US" sz="2800" dirty="0" err="1"/>
              <a:t>λ</a:t>
            </a:r>
            <a:r>
              <a:rPr lang="en-US" sz="2800" dirty="0"/>
              <a:t> = </a:t>
            </a:r>
            <a:r>
              <a:rPr lang="en-US" sz="2800" i="1" dirty="0"/>
              <a:t>Tp. </a:t>
            </a:r>
            <a:endParaRPr lang="en-US" sz="2800" dirty="0"/>
          </a:p>
          <a:p>
            <a:pPr marL="342900" lvl="1" indent="-342900">
              <a:buClr>
                <a:srgbClr val="437085"/>
              </a:buClr>
            </a:pPr>
            <a:r>
              <a:rPr lang="en-US" sz="2800" dirty="0"/>
              <a:t>Example </a:t>
            </a:r>
            <a:r>
              <a:rPr lang="en-US" sz="2800" i="1" dirty="0"/>
              <a:t>p </a:t>
            </a:r>
            <a:r>
              <a:rPr lang="en-US" sz="2800" dirty="0"/>
              <a:t>=</a:t>
            </a:r>
            <a:r>
              <a:rPr lang="en-US" sz="2800" i="1" dirty="0"/>
              <a:t> </a:t>
            </a:r>
            <a:r>
              <a:rPr lang="en-US" sz="2800" dirty="0"/>
              <a:t>0.08, </a:t>
            </a:r>
            <a:r>
              <a:rPr lang="en-US" sz="2800" i="1" dirty="0"/>
              <a:t>T </a:t>
            </a:r>
            <a:r>
              <a:rPr lang="en-US" sz="2800" dirty="0"/>
              <a:t>= 20. Chance of 1 occurrence is:</a:t>
            </a:r>
          </a:p>
          <a:p>
            <a:pPr marL="742950" lvl="2" indent="-342900">
              <a:buClr>
                <a:srgbClr val="437085"/>
              </a:buClr>
            </a:pPr>
            <a:r>
              <a:rPr lang="en-US" dirty="0"/>
              <a:t>Binomial </a:t>
            </a:r>
          </a:p>
          <a:p>
            <a:pPr marL="742950" lvl="2" indent="-342900">
              <a:buClr>
                <a:srgbClr val="437085"/>
              </a:buClr>
            </a:pPr>
            <a:endParaRPr lang="en-US" dirty="0"/>
          </a:p>
          <a:p>
            <a:pPr marL="742950" lvl="2" indent="-342900">
              <a:buClr>
                <a:srgbClr val="437085"/>
              </a:buClr>
            </a:pPr>
            <a:r>
              <a:rPr lang="en-US" dirty="0"/>
              <a:t>Poisson                                                                                 … already close</a:t>
            </a:r>
          </a:p>
          <a:p>
            <a:pPr marL="342900" lvl="1" indent="-342900">
              <a:buClr>
                <a:srgbClr val="437085"/>
              </a:buClr>
            </a:pPr>
            <a:endParaRPr lang="en-US" sz="2800" dirty="0"/>
          </a:p>
        </p:txBody>
      </p:sp>
      <p:graphicFrame>
        <p:nvGraphicFramePr>
          <p:cNvPr id="4" name="Object 5"/>
          <p:cNvGraphicFramePr>
            <a:graphicFrameLocks noChangeAspect="1"/>
          </p:cNvGraphicFramePr>
          <p:nvPr/>
        </p:nvGraphicFramePr>
        <p:xfrm>
          <a:off x="2321002" y="2590800"/>
          <a:ext cx="2310194" cy="1119188"/>
        </p:xfrm>
        <a:graphic>
          <a:graphicData uri="http://schemas.openxmlformats.org/presentationml/2006/ole">
            <mc:AlternateContent xmlns:mc="http://schemas.openxmlformats.org/markup-compatibility/2006">
              <mc:Choice xmlns:v="urn:schemas-microsoft-com:vml" Requires="v">
                <p:oleObj name="Equation" r:id="rId2" imgW="838200" imgH="406400" progId="Equation.3">
                  <p:embed/>
                </p:oleObj>
              </mc:Choice>
              <mc:Fallback>
                <p:oleObj name="Equation" r:id="rId2" imgW="838200" imgH="406400" progId="Equation.3">
                  <p:embed/>
                  <p:pic>
                    <p:nvPicPr>
                      <p:cNvPr id="4" name="Object 5"/>
                      <p:cNvPicPr>
                        <a:picLocks noChangeAspect="1" noChangeArrowheads="1"/>
                      </p:cNvPicPr>
                      <p:nvPr/>
                    </p:nvPicPr>
                    <p:blipFill>
                      <a:blip r:embed="rId3"/>
                      <a:srcRect/>
                      <a:stretch>
                        <a:fillRect/>
                      </a:stretch>
                    </p:blipFill>
                    <p:spPr bwMode="auto">
                      <a:xfrm>
                        <a:off x="2321002" y="2590800"/>
                        <a:ext cx="2310194" cy="111918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nvGraphicFramePr>
        <p:xfrm>
          <a:off x="2667000" y="5791200"/>
          <a:ext cx="3683794" cy="533400"/>
        </p:xfrm>
        <a:graphic>
          <a:graphicData uri="http://schemas.openxmlformats.org/presentationml/2006/ole">
            <mc:AlternateContent xmlns:mc="http://schemas.openxmlformats.org/markup-compatibility/2006">
              <mc:Choice xmlns:v="urn:schemas-microsoft-com:vml" Requires="v">
                <p:oleObj name="Equation" r:id="rId4" imgW="2806700" imgH="406400" progId="Equation.3">
                  <p:embed/>
                </p:oleObj>
              </mc:Choice>
              <mc:Fallback>
                <p:oleObj name="Equation" r:id="rId4" imgW="2806700" imgH="406400" progId="Equation.3">
                  <p:embed/>
                  <p:pic>
                    <p:nvPicPr>
                      <p:cNvPr id="5" name="Object 4"/>
                      <p:cNvPicPr/>
                      <p:nvPr/>
                    </p:nvPicPr>
                    <p:blipFill>
                      <a:blip r:embed="rId5"/>
                      <a:stretch>
                        <a:fillRect/>
                      </a:stretch>
                    </p:blipFill>
                    <p:spPr>
                      <a:xfrm>
                        <a:off x="2667000" y="5791200"/>
                        <a:ext cx="3683794" cy="5334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2743200" y="5092490"/>
          <a:ext cx="2667000" cy="630382"/>
        </p:xfrm>
        <a:graphic>
          <a:graphicData uri="http://schemas.openxmlformats.org/presentationml/2006/ole">
            <mc:AlternateContent xmlns:mc="http://schemas.openxmlformats.org/markup-compatibility/2006">
              <mc:Choice xmlns:v="urn:schemas-microsoft-com:vml" Requires="v">
                <p:oleObj name="Equation" r:id="rId6" imgW="2095500" imgH="495300" progId="Equation.3">
                  <p:embed/>
                </p:oleObj>
              </mc:Choice>
              <mc:Fallback>
                <p:oleObj name="Equation" r:id="rId6" imgW="2095500" imgH="495300" progId="Equation.3">
                  <p:embed/>
                  <p:pic>
                    <p:nvPicPr>
                      <p:cNvPr id="6" name="Object 5"/>
                      <p:cNvPicPr/>
                      <p:nvPr/>
                    </p:nvPicPr>
                    <p:blipFill>
                      <a:blip r:embed="rId7"/>
                      <a:stretch>
                        <a:fillRect/>
                      </a:stretch>
                    </p:blipFill>
                    <p:spPr>
                      <a:xfrm>
                        <a:off x="2743200" y="5092490"/>
                        <a:ext cx="2667000" cy="630382"/>
                      </a:xfrm>
                      <a:prstGeom prst="rect">
                        <a:avLst/>
                      </a:prstGeom>
                    </p:spPr>
                  </p:pic>
                </p:oleObj>
              </mc:Fallback>
            </mc:AlternateContent>
          </a:graphicData>
        </a:graphic>
      </p:graphicFrame>
    </p:spTree>
    <p:extLst>
      <p:ext uri="{BB962C8B-B14F-4D97-AF65-F5344CB8AC3E}">
        <p14:creationId xmlns:p14="http://schemas.microsoft.com/office/powerpoint/2010/main" val="530603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model</a:t>
            </a:r>
          </a:p>
        </p:txBody>
      </p:sp>
      <p:sp>
        <p:nvSpPr>
          <p:cNvPr id="3" name="Content Placeholder 2"/>
          <p:cNvSpPr>
            <a:spLocks noGrp="1"/>
          </p:cNvSpPr>
          <p:nvPr>
            <p:ph idx="1"/>
          </p:nvPr>
        </p:nvSpPr>
        <p:spPr/>
        <p:txBody>
          <a:bodyPr/>
          <a:lstStyle/>
          <a:p>
            <a:r>
              <a:rPr lang="en-US" dirty="0"/>
              <a:t>Assume that term frequencies in a document (</a:t>
            </a:r>
            <a:r>
              <a:rPr lang="en-US" i="1" dirty="0" err="1">
                <a:latin typeface="Times New Roman"/>
                <a:cs typeface="Times New Roman"/>
              </a:rPr>
              <a:t>tf</a:t>
            </a:r>
            <a:r>
              <a:rPr lang="en-US" i="1" baseline="-25000" dirty="0" err="1">
                <a:latin typeface="Times New Roman"/>
                <a:cs typeface="Times New Roman"/>
              </a:rPr>
              <a:t>i</a:t>
            </a:r>
            <a:r>
              <a:rPr lang="en-US" dirty="0"/>
              <a:t>) follow a Poisson distribution</a:t>
            </a:r>
          </a:p>
          <a:p>
            <a:pPr lvl="1"/>
            <a:r>
              <a:rPr lang="en-US" sz="2800" dirty="0"/>
              <a:t>“Fixed interval” implies fixed document length … think roughly constant-sized document abstracts</a:t>
            </a:r>
          </a:p>
          <a:p>
            <a:pPr lvl="2"/>
            <a:r>
              <a:rPr lang="en-US" sz="2800" dirty="0"/>
              <a:t>… will fix later</a:t>
            </a:r>
          </a:p>
        </p:txBody>
      </p:sp>
    </p:spTree>
    <p:extLst>
      <p:ext uri="{BB962C8B-B14F-4D97-AF65-F5344CB8AC3E}">
        <p14:creationId xmlns:p14="http://schemas.microsoft.com/office/powerpoint/2010/main" val="2509586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Poisson distributions</a:t>
            </a:r>
          </a:p>
        </p:txBody>
      </p:sp>
      <p:pic>
        <p:nvPicPr>
          <p:cNvPr id="3" name="Picture 2"/>
          <p:cNvPicPr>
            <a:picLocks noChangeAspect="1"/>
          </p:cNvPicPr>
          <p:nvPr/>
        </p:nvPicPr>
        <p:blipFill>
          <a:blip r:embed="rId2"/>
          <a:stretch>
            <a:fillRect/>
          </a:stretch>
        </p:blipFill>
        <p:spPr>
          <a:xfrm>
            <a:off x="0" y="2035206"/>
            <a:ext cx="9144000" cy="4136994"/>
          </a:xfrm>
          <a:prstGeom prst="rect">
            <a:avLst/>
          </a:prstGeom>
        </p:spPr>
      </p:pic>
    </p:spTree>
    <p:extLst>
      <p:ext uri="{BB962C8B-B14F-4D97-AF65-F5344CB8AC3E}">
        <p14:creationId xmlns:p14="http://schemas.microsoft.com/office/powerpoint/2010/main" val="2388680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Poisson Model flaw</a:t>
            </a:r>
          </a:p>
        </p:txBody>
      </p:sp>
      <p:sp>
        <p:nvSpPr>
          <p:cNvPr id="3" name="Content Placeholder 2"/>
          <p:cNvSpPr>
            <a:spLocks noGrp="1"/>
          </p:cNvSpPr>
          <p:nvPr>
            <p:ph idx="1"/>
          </p:nvPr>
        </p:nvSpPr>
        <p:spPr/>
        <p:txBody>
          <a:bodyPr/>
          <a:lstStyle/>
          <a:p>
            <a:r>
              <a:rPr lang="en-US" dirty="0"/>
              <a:t>Is a reasonable fit for “general” words</a:t>
            </a:r>
          </a:p>
          <a:p>
            <a:r>
              <a:rPr lang="en-US" dirty="0"/>
              <a:t>Is a poor fit for topic-specific words</a:t>
            </a:r>
          </a:p>
          <a:p>
            <a:pPr lvl="1"/>
            <a:r>
              <a:rPr lang="en-US" dirty="0"/>
              <a:t>get higher </a:t>
            </a:r>
            <a:r>
              <a:rPr lang="en-US" i="1" dirty="0"/>
              <a:t>p(k) </a:t>
            </a:r>
            <a:r>
              <a:rPr lang="en-US" dirty="0"/>
              <a:t>than predicted too often</a:t>
            </a:r>
          </a:p>
        </p:txBody>
      </p:sp>
      <p:graphicFrame>
        <p:nvGraphicFramePr>
          <p:cNvPr id="4" name="Table 3"/>
          <p:cNvGraphicFramePr>
            <a:graphicFrameLocks noGrp="1"/>
          </p:cNvGraphicFramePr>
          <p:nvPr/>
        </p:nvGraphicFramePr>
        <p:xfrm>
          <a:off x="457200" y="3352800"/>
          <a:ext cx="8229600" cy="25958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tblGrid>
              <a:tr h="370840">
                <a:tc>
                  <a:txBody>
                    <a:bodyPr/>
                    <a:lstStyle/>
                    <a:p>
                      <a:endParaRPr lang="en-US" dirty="0"/>
                    </a:p>
                  </a:txBody>
                  <a:tcPr/>
                </a:tc>
                <a:tc>
                  <a:txBody>
                    <a:bodyPr/>
                    <a:lstStyle/>
                    <a:p>
                      <a:endParaRPr lang="en-US" dirty="0"/>
                    </a:p>
                  </a:txBody>
                  <a:tcPr/>
                </a:tc>
                <a:tc gridSpan="13">
                  <a:txBody>
                    <a:bodyPr/>
                    <a:lstStyle/>
                    <a:p>
                      <a:r>
                        <a:rPr lang="en-US" dirty="0"/>
                        <a:t>Documents</a:t>
                      </a:r>
                      <a:r>
                        <a:rPr lang="en-US" baseline="0" dirty="0"/>
                        <a:t> containing </a:t>
                      </a:r>
                      <a:r>
                        <a:rPr lang="en-US" i="1" baseline="0" dirty="0"/>
                        <a:t>k</a:t>
                      </a:r>
                      <a:r>
                        <a:rPr lang="en-US" i="0" baseline="0" dirty="0"/>
                        <a:t> occurrences of word (</a:t>
                      </a:r>
                      <a:r>
                        <a:rPr lang="en-US" i="0" baseline="0" dirty="0" err="1"/>
                        <a:t>λ</a:t>
                      </a:r>
                      <a:r>
                        <a:rPr lang="en-US" i="0" baseline="0" dirty="0"/>
                        <a:t> = 53/650)</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b="1" dirty="0" err="1"/>
                        <a:t>Freq</a:t>
                      </a:r>
                      <a:endParaRPr lang="en-US" b="1" dirty="0"/>
                    </a:p>
                  </a:txBody>
                  <a:tcPr/>
                </a:tc>
                <a:tc>
                  <a:txBody>
                    <a:bodyPr/>
                    <a:lstStyle/>
                    <a:p>
                      <a:r>
                        <a:rPr lang="en-US" b="1" dirty="0"/>
                        <a:t>Word</a:t>
                      </a:r>
                    </a:p>
                  </a:txBody>
                  <a:tcPr/>
                </a:tc>
                <a:tc>
                  <a:txBody>
                    <a:bodyPr/>
                    <a:lstStyle/>
                    <a:p>
                      <a:r>
                        <a:rPr lang="en-US" b="1" dirty="0"/>
                        <a:t>0</a:t>
                      </a:r>
                    </a:p>
                  </a:txBody>
                  <a:tcPr/>
                </a:tc>
                <a:tc>
                  <a:txBody>
                    <a:bodyPr/>
                    <a:lstStyle/>
                    <a:p>
                      <a:r>
                        <a:rPr lang="en-US" b="1" dirty="0"/>
                        <a:t>1</a:t>
                      </a:r>
                    </a:p>
                  </a:txBody>
                  <a:tcPr/>
                </a:tc>
                <a:tc>
                  <a:txBody>
                    <a:bodyPr/>
                    <a:lstStyle/>
                    <a:p>
                      <a:r>
                        <a:rPr lang="en-US" b="1" dirty="0"/>
                        <a:t>2</a:t>
                      </a:r>
                    </a:p>
                  </a:txBody>
                  <a:tcPr/>
                </a:tc>
                <a:tc>
                  <a:txBody>
                    <a:bodyPr/>
                    <a:lstStyle/>
                    <a:p>
                      <a:r>
                        <a:rPr lang="en-US" b="1" dirty="0"/>
                        <a:t>3</a:t>
                      </a:r>
                    </a:p>
                  </a:txBody>
                  <a:tcPr/>
                </a:tc>
                <a:tc>
                  <a:txBody>
                    <a:bodyPr/>
                    <a:lstStyle/>
                    <a:p>
                      <a:r>
                        <a:rPr lang="en-US" b="1" dirty="0"/>
                        <a:t>4</a:t>
                      </a:r>
                    </a:p>
                  </a:txBody>
                  <a:tcPr/>
                </a:tc>
                <a:tc>
                  <a:txBody>
                    <a:bodyPr/>
                    <a:lstStyle/>
                    <a:p>
                      <a:r>
                        <a:rPr lang="en-US" b="1" dirty="0"/>
                        <a:t>5</a:t>
                      </a:r>
                    </a:p>
                  </a:txBody>
                  <a:tcPr/>
                </a:tc>
                <a:tc>
                  <a:txBody>
                    <a:bodyPr/>
                    <a:lstStyle/>
                    <a:p>
                      <a:r>
                        <a:rPr lang="en-US" b="1" dirty="0"/>
                        <a:t>6</a:t>
                      </a:r>
                    </a:p>
                  </a:txBody>
                  <a:tcPr/>
                </a:tc>
                <a:tc>
                  <a:txBody>
                    <a:bodyPr/>
                    <a:lstStyle/>
                    <a:p>
                      <a:r>
                        <a:rPr lang="en-US" b="1" dirty="0"/>
                        <a:t>7</a:t>
                      </a:r>
                    </a:p>
                  </a:txBody>
                  <a:tcPr/>
                </a:tc>
                <a:tc>
                  <a:txBody>
                    <a:bodyPr/>
                    <a:lstStyle/>
                    <a:p>
                      <a:r>
                        <a:rPr lang="en-US" b="1" dirty="0"/>
                        <a:t>8</a:t>
                      </a:r>
                    </a:p>
                  </a:txBody>
                  <a:tcPr/>
                </a:tc>
                <a:tc>
                  <a:txBody>
                    <a:bodyPr/>
                    <a:lstStyle/>
                    <a:p>
                      <a:r>
                        <a:rPr lang="en-US" b="1" dirty="0"/>
                        <a:t>9</a:t>
                      </a:r>
                    </a:p>
                  </a:txBody>
                  <a:tcPr/>
                </a:tc>
                <a:tc>
                  <a:txBody>
                    <a:bodyPr/>
                    <a:lstStyle/>
                    <a:p>
                      <a:r>
                        <a:rPr lang="en-US" b="1" dirty="0"/>
                        <a:t>10</a:t>
                      </a:r>
                    </a:p>
                  </a:txBody>
                  <a:tcPr/>
                </a:tc>
                <a:tc>
                  <a:txBody>
                    <a:bodyPr/>
                    <a:lstStyle/>
                    <a:p>
                      <a:r>
                        <a:rPr lang="en-US" b="1" dirty="0"/>
                        <a:t>11</a:t>
                      </a:r>
                    </a:p>
                  </a:txBody>
                  <a:tcPr/>
                </a:tc>
                <a:tc>
                  <a:txBody>
                    <a:bodyPr/>
                    <a:lstStyle/>
                    <a:p>
                      <a:r>
                        <a:rPr lang="en-US" b="1" dirty="0"/>
                        <a:t>12</a:t>
                      </a:r>
                    </a:p>
                  </a:txBody>
                  <a:tcPr/>
                </a:tc>
                <a:extLst>
                  <a:ext uri="{0D108BD9-81ED-4DB2-BD59-A6C34878D82A}">
                    <a16:rowId xmlns:a16="http://schemas.microsoft.com/office/drawing/2014/main" val="10001"/>
                  </a:ext>
                </a:extLst>
              </a:tr>
              <a:tr h="370840">
                <a:tc>
                  <a:txBody>
                    <a:bodyPr/>
                    <a:lstStyle/>
                    <a:p>
                      <a:r>
                        <a:rPr lang="en-US" b="1" dirty="0"/>
                        <a:t>53</a:t>
                      </a:r>
                    </a:p>
                  </a:txBody>
                  <a:tcPr/>
                </a:tc>
                <a:tc>
                  <a:txBody>
                    <a:bodyPr/>
                    <a:lstStyle/>
                    <a:p>
                      <a:r>
                        <a:rPr lang="en-US" b="1" dirty="0"/>
                        <a:t>expected</a:t>
                      </a:r>
                    </a:p>
                  </a:txBody>
                  <a:tcPr/>
                </a:tc>
                <a:tc>
                  <a:txBody>
                    <a:bodyPr/>
                    <a:lstStyle/>
                    <a:p>
                      <a:r>
                        <a:rPr lang="en-US" b="1" dirty="0"/>
                        <a:t>599</a:t>
                      </a:r>
                    </a:p>
                  </a:txBody>
                  <a:tcPr/>
                </a:tc>
                <a:tc>
                  <a:txBody>
                    <a:bodyPr/>
                    <a:lstStyle/>
                    <a:p>
                      <a:r>
                        <a:rPr lang="en-US" b="1" dirty="0"/>
                        <a:t>49</a:t>
                      </a:r>
                    </a:p>
                  </a:txBody>
                  <a:tcPr/>
                </a:tc>
                <a:tc>
                  <a:txBody>
                    <a:bodyPr/>
                    <a:lstStyle/>
                    <a:p>
                      <a:r>
                        <a:rPr lang="en-US" b="1" dirty="0"/>
                        <a:t>2</a:t>
                      </a:r>
                    </a:p>
                  </a:txBody>
                  <a:tcPr/>
                </a:tc>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endParaRPr lang="en-US" b="1"/>
                    </a:p>
                  </a:txBody>
                  <a:tcPr/>
                </a:tc>
                <a:tc>
                  <a:txBody>
                    <a:bodyPr/>
                    <a:lstStyle/>
                    <a:p>
                      <a:endParaRPr lang="en-US" b="1" dirty="0"/>
                    </a:p>
                  </a:txBody>
                  <a:tcPr/>
                </a:tc>
                <a:tc>
                  <a:txBody>
                    <a:bodyPr/>
                    <a:lstStyle/>
                    <a:p>
                      <a:endParaRPr lang="en-US" b="1" dirty="0"/>
                    </a:p>
                  </a:txBody>
                  <a:tcPr/>
                </a:tc>
                <a:tc>
                  <a:txBody>
                    <a:bodyPr/>
                    <a:lstStyle/>
                    <a:p>
                      <a:endParaRPr lang="en-US" b="1"/>
                    </a:p>
                  </a:txBody>
                  <a:tcPr/>
                </a:tc>
                <a:tc>
                  <a:txBody>
                    <a:bodyPr/>
                    <a:lstStyle/>
                    <a:p>
                      <a:endParaRPr lang="en-US" b="1" dirty="0"/>
                    </a:p>
                  </a:txBody>
                  <a:tcPr/>
                </a:tc>
                <a:extLst>
                  <a:ext uri="{0D108BD9-81ED-4DB2-BD59-A6C34878D82A}">
                    <a16:rowId xmlns:a16="http://schemas.microsoft.com/office/drawing/2014/main" val="10002"/>
                  </a:ext>
                </a:extLst>
              </a:tr>
              <a:tr h="370840">
                <a:tc>
                  <a:txBody>
                    <a:bodyPr/>
                    <a:lstStyle/>
                    <a:p>
                      <a:r>
                        <a:rPr lang="en-US" dirty="0"/>
                        <a:t>52</a:t>
                      </a:r>
                    </a:p>
                  </a:txBody>
                  <a:tcPr/>
                </a:tc>
                <a:tc>
                  <a:txBody>
                    <a:bodyPr/>
                    <a:lstStyle/>
                    <a:p>
                      <a:r>
                        <a:rPr lang="en-US" i="1" dirty="0"/>
                        <a:t>based</a:t>
                      </a:r>
                    </a:p>
                  </a:txBody>
                  <a:tcPr/>
                </a:tc>
                <a:tc>
                  <a:txBody>
                    <a:bodyPr/>
                    <a:lstStyle/>
                    <a:p>
                      <a:r>
                        <a:rPr lang="en-US" dirty="0"/>
                        <a:t>600</a:t>
                      </a:r>
                    </a:p>
                  </a:txBody>
                  <a:tcPr/>
                </a:tc>
                <a:tc>
                  <a:txBody>
                    <a:bodyPr/>
                    <a:lstStyle/>
                    <a:p>
                      <a:r>
                        <a:rPr lang="en-US" dirty="0"/>
                        <a:t>48</a:t>
                      </a:r>
                    </a:p>
                  </a:txBody>
                  <a:tcPr/>
                </a:tc>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53</a:t>
                      </a:r>
                    </a:p>
                  </a:txBody>
                  <a:tcPr/>
                </a:tc>
                <a:tc>
                  <a:txBody>
                    <a:bodyPr/>
                    <a:lstStyle/>
                    <a:p>
                      <a:r>
                        <a:rPr lang="en-US" i="1" dirty="0"/>
                        <a:t>conditions</a:t>
                      </a:r>
                    </a:p>
                  </a:txBody>
                  <a:tcPr/>
                </a:tc>
                <a:tc>
                  <a:txBody>
                    <a:bodyPr/>
                    <a:lstStyle/>
                    <a:p>
                      <a:r>
                        <a:rPr lang="en-US" dirty="0"/>
                        <a:t>604</a:t>
                      </a:r>
                    </a:p>
                  </a:txBody>
                  <a:tcPr/>
                </a:tc>
                <a:tc>
                  <a:txBody>
                    <a:bodyPr/>
                    <a:lstStyle/>
                    <a:p>
                      <a:r>
                        <a:rPr lang="en-US" dirty="0"/>
                        <a:t>39</a:t>
                      </a:r>
                    </a:p>
                  </a:txBody>
                  <a:tcPr/>
                </a:tc>
                <a:tc>
                  <a:txBody>
                    <a:bodyPr/>
                    <a:lstStyle/>
                    <a:p>
                      <a:r>
                        <a:rPr lang="en-US" dirty="0"/>
                        <a:t>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55</a:t>
                      </a:r>
                    </a:p>
                  </a:txBody>
                  <a:tcPr/>
                </a:tc>
                <a:tc>
                  <a:txBody>
                    <a:bodyPr/>
                    <a:lstStyle/>
                    <a:p>
                      <a:r>
                        <a:rPr lang="en-US" i="1" dirty="0"/>
                        <a:t>cathexis</a:t>
                      </a:r>
                    </a:p>
                  </a:txBody>
                  <a:tcPr/>
                </a:tc>
                <a:tc>
                  <a:txBody>
                    <a:bodyPr/>
                    <a:lstStyle/>
                    <a:p>
                      <a:r>
                        <a:rPr lang="en-US" dirty="0"/>
                        <a:t>619</a:t>
                      </a:r>
                    </a:p>
                  </a:txBody>
                  <a:tcPr/>
                </a:tc>
                <a:tc>
                  <a:txBody>
                    <a:bodyPr/>
                    <a:lstStyle/>
                    <a:p>
                      <a:r>
                        <a:rPr lang="en-US" dirty="0"/>
                        <a:t>22</a:t>
                      </a:r>
                    </a:p>
                  </a:txBody>
                  <a:tcPr/>
                </a:tc>
                <a:tc>
                  <a:txBody>
                    <a:bodyPr/>
                    <a:lstStyle/>
                    <a:p>
                      <a:r>
                        <a:rPr lang="en-US" dirty="0"/>
                        <a:t>3</a:t>
                      </a:r>
                    </a:p>
                  </a:txBody>
                  <a:tcPr/>
                </a:tc>
                <a:tc>
                  <a:txBody>
                    <a:bodyPr/>
                    <a:lstStyle/>
                    <a:p>
                      <a:r>
                        <a:rPr lang="en-US" dirty="0"/>
                        <a:t>2</a:t>
                      </a:r>
                    </a:p>
                  </a:txBody>
                  <a:tcPr/>
                </a:tc>
                <a:tc>
                  <a:txBody>
                    <a:bodyPr/>
                    <a:lstStyle/>
                    <a:p>
                      <a:r>
                        <a:rPr lang="en-US" dirty="0"/>
                        <a:t>1</a:t>
                      </a:r>
                    </a:p>
                  </a:txBody>
                  <a:tcPr/>
                </a:tc>
                <a:tc>
                  <a:txBody>
                    <a:bodyPr/>
                    <a:lstStyle/>
                    <a:p>
                      <a:r>
                        <a:rPr lang="en-US" b="1" dirty="0">
                          <a:solidFill>
                            <a:schemeClr val="accent2"/>
                          </a:solidFill>
                        </a:rPr>
                        <a:t>2</a:t>
                      </a:r>
                    </a:p>
                  </a:txBody>
                  <a:tcPr/>
                </a:tc>
                <a:tc>
                  <a:txBody>
                    <a:bodyPr/>
                    <a:lstStyle/>
                    <a:p>
                      <a:r>
                        <a:rPr lang="en-US" dirty="0"/>
                        <a:t>0</a:t>
                      </a:r>
                    </a:p>
                  </a:txBody>
                  <a:tcPr/>
                </a:tc>
                <a:tc>
                  <a:txBody>
                    <a:bodyPr/>
                    <a:lstStyle/>
                    <a:p>
                      <a:r>
                        <a:rPr lang="en-US" b="1" dirty="0">
                          <a:solidFill>
                            <a:schemeClr val="accent2"/>
                          </a:solidFill>
                        </a:rPr>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51</a:t>
                      </a:r>
                    </a:p>
                  </a:txBody>
                  <a:tcPr/>
                </a:tc>
                <a:tc>
                  <a:txBody>
                    <a:bodyPr/>
                    <a:lstStyle/>
                    <a:p>
                      <a:r>
                        <a:rPr lang="en-US" i="1" dirty="0"/>
                        <a:t>comic</a:t>
                      </a:r>
                    </a:p>
                  </a:txBody>
                  <a:tcPr/>
                </a:tc>
                <a:tc>
                  <a:txBody>
                    <a:bodyPr/>
                    <a:lstStyle/>
                    <a:p>
                      <a:r>
                        <a:rPr lang="en-US" dirty="0"/>
                        <a:t>642</a:t>
                      </a:r>
                    </a:p>
                  </a:txBody>
                  <a:tcPr/>
                </a:tc>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b="1" dirty="0">
                          <a:solidFill>
                            <a:schemeClr val="accent2"/>
                          </a:solidFill>
                        </a:rPr>
                        <a:t>1</a:t>
                      </a:r>
                    </a:p>
                  </a:txBody>
                  <a:tcPr/>
                </a:tc>
                <a:tc>
                  <a:txBody>
                    <a:bodyPr/>
                    <a:lstStyle/>
                    <a:p>
                      <a:r>
                        <a:rPr lang="en-US" b="1" dirty="0">
                          <a:solidFill>
                            <a:schemeClr val="accent2"/>
                          </a:solidFill>
                        </a:rPr>
                        <a:t>1</a:t>
                      </a:r>
                    </a:p>
                  </a:txBody>
                  <a:tcPr/>
                </a:tc>
                <a:tc>
                  <a:txBody>
                    <a:bodyPr/>
                    <a:lstStyle/>
                    <a:p>
                      <a:r>
                        <a:rPr lang="en-US" b="1" dirty="0">
                          <a:solidFill>
                            <a:schemeClr val="accent2"/>
                          </a:solidFill>
                        </a:rPr>
                        <a:t>2</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457200" y="6336268"/>
            <a:ext cx="8344953" cy="369332"/>
          </a:xfrm>
          <a:prstGeom prst="rect">
            <a:avLst/>
          </a:prstGeom>
          <a:noFill/>
        </p:spPr>
        <p:txBody>
          <a:bodyPr wrap="none" rtlCol="0">
            <a:spAutoFit/>
          </a:bodyPr>
          <a:lstStyle/>
          <a:p>
            <a:r>
              <a:rPr lang="en-US" dirty="0"/>
              <a:t>Harter, “A Probabilistic Approach to Automatic Keyword Indexing”, JASIST, 1975 </a:t>
            </a:r>
          </a:p>
        </p:txBody>
      </p:sp>
    </p:spTree>
    <p:extLst>
      <p:ext uri="{BB962C8B-B14F-4D97-AF65-F5344CB8AC3E}">
        <p14:creationId xmlns:p14="http://schemas.microsoft.com/office/powerpoint/2010/main" val="2756961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Eliteness (“</a:t>
            </a:r>
            <a:r>
              <a:rPr lang="en-US" dirty="0" err="1"/>
              <a:t>aboutness</a:t>
            </a:r>
            <a:r>
              <a:rPr lang="en-US" dirty="0"/>
              <a:t>”)</a:t>
            </a:r>
          </a:p>
        </p:txBody>
      </p:sp>
      <p:sp>
        <p:nvSpPr>
          <p:cNvPr id="3" name="Content Placeholder 2"/>
          <p:cNvSpPr>
            <a:spLocks noGrp="1"/>
          </p:cNvSpPr>
          <p:nvPr>
            <p:ph idx="1"/>
          </p:nvPr>
        </p:nvSpPr>
        <p:spPr/>
        <p:txBody>
          <a:bodyPr/>
          <a:lstStyle/>
          <a:p>
            <a:r>
              <a:rPr lang="en-US" dirty="0"/>
              <a:t>Model term frequencies using </a:t>
            </a:r>
            <a:r>
              <a:rPr lang="en-US" i="1" dirty="0"/>
              <a:t>eliteness</a:t>
            </a:r>
            <a:endParaRPr lang="en-US" dirty="0"/>
          </a:p>
          <a:p>
            <a:r>
              <a:rPr lang="en-US" dirty="0"/>
              <a:t>What is eliteness?</a:t>
            </a:r>
          </a:p>
          <a:p>
            <a:pPr lvl="1"/>
            <a:r>
              <a:rPr lang="en-US" sz="2800" dirty="0"/>
              <a:t>Hidden variable for each document-term pair, denoted as </a:t>
            </a:r>
            <a:r>
              <a:rPr lang="en-US" sz="2800" i="1" dirty="0" err="1">
                <a:latin typeface="Times New Roman"/>
                <a:cs typeface="Times New Roman"/>
              </a:rPr>
              <a:t>E</a:t>
            </a:r>
            <a:r>
              <a:rPr lang="en-US" sz="2800" i="1" baseline="-25000" dirty="0" err="1">
                <a:latin typeface="Times New Roman"/>
                <a:cs typeface="Times New Roman"/>
              </a:rPr>
              <a:t>i</a:t>
            </a:r>
            <a:r>
              <a:rPr lang="en-US" sz="2800" dirty="0">
                <a:cs typeface="Times New Roman"/>
              </a:rPr>
              <a:t> for term </a:t>
            </a:r>
            <a:r>
              <a:rPr lang="en-US" sz="2800" i="1" dirty="0" err="1">
                <a:latin typeface="Times New Roman"/>
                <a:cs typeface="Times New Roman"/>
              </a:rPr>
              <a:t>i</a:t>
            </a:r>
            <a:endParaRPr lang="en-US" sz="2800" i="1" baseline="-25000" dirty="0">
              <a:latin typeface="Times New Roman"/>
              <a:cs typeface="Times New Roman"/>
            </a:endParaRPr>
          </a:p>
          <a:p>
            <a:pPr lvl="1"/>
            <a:r>
              <a:rPr lang="en-US" sz="2800" dirty="0"/>
              <a:t>Represents </a:t>
            </a:r>
            <a:r>
              <a:rPr lang="en-US" sz="2800" i="1" dirty="0" err="1"/>
              <a:t>aboutness</a:t>
            </a:r>
            <a:r>
              <a:rPr lang="en-US" sz="2800" dirty="0"/>
              <a:t>: a term is elite in a document if, in some sense, the document is about the concept denoted by the term</a:t>
            </a:r>
          </a:p>
          <a:p>
            <a:pPr lvl="1"/>
            <a:r>
              <a:rPr lang="en-US" sz="2800" dirty="0"/>
              <a:t>Eliteness is binary</a:t>
            </a:r>
          </a:p>
          <a:p>
            <a:pPr lvl="1"/>
            <a:r>
              <a:rPr lang="en-US" sz="2800" dirty="0"/>
              <a:t>Term occurrences depend only on eliteness…</a:t>
            </a:r>
          </a:p>
          <a:p>
            <a:pPr lvl="1"/>
            <a:r>
              <a:rPr lang="en-US" sz="2800" dirty="0"/>
              <a:t>… but eliteness depends on relevance </a:t>
            </a:r>
          </a:p>
        </p:txBody>
      </p:sp>
    </p:spTree>
    <p:extLst>
      <p:ext uri="{BB962C8B-B14F-4D97-AF65-F5344CB8AC3E}">
        <p14:creationId xmlns:p14="http://schemas.microsoft.com/office/powerpoint/2010/main" val="20331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Elite terms</a:t>
            </a:r>
          </a:p>
        </p:txBody>
      </p:sp>
      <p:sp>
        <p:nvSpPr>
          <p:cNvPr id="3" name="Content Placeholder 2"/>
          <p:cNvSpPr>
            <a:spLocks noGrp="1"/>
          </p:cNvSpPr>
          <p:nvPr>
            <p:ph idx="1"/>
          </p:nvPr>
        </p:nvSpPr>
        <p:spPr/>
        <p:txBody>
          <a:bodyPr/>
          <a:lstStyle/>
          <a:p>
            <a:pPr marL="0" indent="0">
              <a:buNone/>
            </a:pPr>
            <a:r>
              <a:rPr lang="en-US" dirty="0"/>
              <a:t>Text from the Wikipedia page on the NFL draft showing </a:t>
            </a:r>
            <a:r>
              <a:rPr lang="en-US" b="1" dirty="0">
                <a:solidFill>
                  <a:srgbClr val="C0504D"/>
                </a:solidFill>
              </a:rPr>
              <a:t>elite terms</a:t>
            </a:r>
          </a:p>
          <a:p>
            <a:pPr marL="0" indent="0">
              <a:buNone/>
            </a:pPr>
            <a:endParaRPr lang="en-US" dirty="0"/>
          </a:p>
          <a:p>
            <a:pPr marL="0" indent="0">
              <a:buNone/>
            </a:pPr>
            <a:endParaRPr lang="en-US" dirty="0"/>
          </a:p>
        </p:txBody>
      </p:sp>
      <p:sp>
        <p:nvSpPr>
          <p:cNvPr id="4" name="TextBox 3"/>
          <p:cNvSpPr txBox="1"/>
          <p:nvPr/>
        </p:nvSpPr>
        <p:spPr>
          <a:xfrm>
            <a:off x="1828800" y="2691348"/>
            <a:ext cx="5410200" cy="3785652"/>
          </a:xfrm>
          <a:prstGeom prst="rect">
            <a:avLst/>
          </a:prstGeom>
          <a:noFill/>
          <a:ln>
            <a:solidFill>
              <a:srgbClr val="000000"/>
            </a:solidFill>
          </a:ln>
        </p:spPr>
        <p:txBody>
          <a:bodyPr wrap="square" rtlCol="0">
            <a:spAutoFit/>
          </a:bodyPr>
          <a:lstStyle/>
          <a:p>
            <a:r>
              <a:rPr lang="en-US" sz="2400" dirty="0"/>
              <a:t>The </a:t>
            </a:r>
            <a:r>
              <a:rPr lang="en-US" sz="2400" b="1" dirty="0">
                <a:solidFill>
                  <a:schemeClr val="accent2"/>
                </a:solidFill>
              </a:rPr>
              <a:t>National Football League Draft </a:t>
            </a:r>
            <a:r>
              <a:rPr lang="en-US" sz="2400" dirty="0"/>
              <a:t>is an annual event in which the </a:t>
            </a:r>
            <a:r>
              <a:rPr lang="en-US" sz="2400" b="1" dirty="0">
                <a:solidFill>
                  <a:srgbClr val="C0504D"/>
                </a:solidFill>
              </a:rPr>
              <a:t>National Football League </a:t>
            </a:r>
            <a:r>
              <a:rPr lang="en-US" sz="2400" dirty="0"/>
              <a:t>(</a:t>
            </a:r>
            <a:r>
              <a:rPr lang="en-US" sz="2400" b="1" dirty="0">
                <a:solidFill>
                  <a:srgbClr val="C0504D"/>
                </a:solidFill>
              </a:rPr>
              <a:t>NFL</a:t>
            </a:r>
            <a:r>
              <a:rPr lang="en-US" sz="2400" dirty="0"/>
              <a:t>) </a:t>
            </a:r>
            <a:r>
              <a:rPr lang="en-US" sz="2400" b="1" dirty="0">
                <a:solidFill>
                  <a:srgbClr val="C0504D"/>
                </a:solidFill>
              </a:rPr>
              <a:t>teams</a:t>
            </a:r>
            <a:r>
              <a:rPr lang="en-US" sz="2400" dirty="0">
                <a:solidFill>
                  <a:srgbClr val="C0504D"/>
                </a:solidFill>
              </a:rPr>
              <a:t> </a:t>
            </a:r>
            <a:r>
              <a:rPr lang="en-US" sz="2400" b="1" dirty="0">
                <a:solidFill>
                  <a:srgbClr val="C0504D"/>
                </a:solidFill>
              </a:rPr>
              <a:t>select eligible college football players</a:t>
            </a:r>
            <a:r>
              <a:rPr lang="en-US" sz="2400" dirty="0"/>
              <a:t>.  It serves as the </a:t>
            </a:r>
            <a:r>
              <a:rPr lang="en-US" sz="2400" b="1" dirty="0">
                <a:solidFill>
                  <a:srgbClr val="C0504D"/>
                </a:solidFill>
              </a:rPr>
              <a:t>league’s</a:t>
            </a:r>
            <a:r>
              <a:rPr lang="en-US" sz="2400" dirty="0"/>
              <a:t> most common source of </a:t>
            </a:r>
            <a:r>
              <a:rPr lang="en-US" sz="2400" b="1" dirty="0">
                <a:solidFill>
                  <a:srgbClr val="C0504D"/>
                </a:solidFill>
              </a:rPr>
              <a:t>player recruitment</a:t>
            </a:r>
            <a:r>
              <a:rPr lang="en-US" sz="2400" dirty="0"/>
              <a:t>.  The basic design of the </a:t>
            </a:r>
            <a:r>
              <a:rPr lang="en-US" sz="2400" b="1" dirty="0">
                <a:solidFill>
                  <a:srgbClr val="C0504D"/>
                </a:solidFill>
              </a:rPr>
              <a:t>draft</a:t>
            </a:r>
            <a:r>
              <a:rPr lang="en-US" sz="2400" dirty="0">
                <a:solidFill>
                  <a:srgbClr val="C0504D"/>
                </a:solidFill>
              </a:rPr>
              <a:t> </a:t>
            </a:r>
            <a:r>
              <a:rPr lang="en-US" sz="2400" dirty="0"/>
              <a:t>is that each </a:t>
            </a:r>
            <a:r>
              <a:rPr lang="en-US" sz="2400" b="1" dirty="0">
                <a:solidFill>
                  <a:srgbClr val="C0504D"/>
                </a:solidFill>
              </a:rPr>
              <a:t>team</a:t>
            </a:r>
            <a:r>
              <a:rPr lang="en-US" sz="2400" dirty="0">
                <a:solidFill>
                  <a:srgbClr val="C0504D"/>
                </a:solidFill>
              </a:rPr>
              <a:t> </a:t>
            </a:r>
            <a:r>
              <a:rPr lang="en-US" sz="2400" dirty="0"/>
              <a:t>is given a </a:t>
            </a:r>
            <a:r>
              <a:rPr lang="en-US" sz="2400" b="1" dirty="0">
                <a:solidFill>
                  <a:srgbClr val="C0504D"/>
                </a:solidFill>
              </a:rPr>
              <a:t>position</a:t>
            </a:r>
            <a:r>
              <a:rPr lang="en-US" sz="2400" dirty="0">
                <a:solidFill>
                  <a:srgbClr val="C0504D"/>
                </a:solidFill>
              </a:rPr>
              <a:t> </a:t>
            </a:r>
            <a:r>
              <a:rPr lang="en-US" sz="2400" dirty="0"/>
              <a:t>in the </a:t>
            </a:r>
            <a:r>
              <a:rPr lang="en-US" sz="2400" b="1" dirty="0">
                <a:solidFill>
                  <a:srgbClr val="C0504D"/>
                </a:solidFill>
              </a:rPr>
              <a:t>draft order </a:t>
            </a:r>
            <a:r>
              <a:rPr lang="en-US" sz="2400" dirty="0"/>
              <a:t>in </a:t>
            </a:r>
            <a:r>
              <a:rPr lang="en-US" sz="2400" b="1" dirty="0">
                <a:solidFill>
                  <a:schemeClr val="accent2"/>
                </a:solidFill>
              </a:rPr>
              <a:t>reverse order</a:t>
            </a:r>
            <a:r>
              <a:rPr lang="en-US" sz="2400" dirty="0"/>
              <a:t> relative to its </a:t>
            </a:r>
            <a:r>
              <a:rPr lang="en-US" sz="2400" b="1" dirty="0">
                <a:solidFill>
                  <a:srgbClr val="C0504D"/>
                </a:solidFill>
              </a:rPr>
              <a:t>record</a:t>
            </a:r>
            <a:r>
              <a:rPr lang="en-US" sz="2400" dirty="0">
                <a:solidFill>
                  <a:srgbClr val="C0504D"/>
                </a:solidFill>
              </a:rPr>
              <a:t> </a:t>
            </a:r>
            <a:r>
              <a:rPr lang="en-US" sz="2400" dirty="0"/>
              <a:t>…</a:t>
            </a:r>
          </a:p>
        </p:txBody>
      </p:sp>
    </p:spTree>
    <p:extLst>
      <p:ext uri="{BB962C8B-B14F-4D97-AF65-F5344CB8AC3E}">
        <p14:creationId xmlns:p14="http://schemas.microsoft.com/office/powerpoint/2010/main" val="2860005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model with eliteness</a:t>
            </a:r>
          </a:p>
        </p:txBody>
      </p:sp>
      <p:sp>
        <p:nvSpPr>
          <p:cNvPr id="4" name="Oval 3"/>
          <p:cNvSpPr/>
          <p:nvPr/>
        </p:nvSpPr>
        <p:spPr>
          <a:xfrm>
            <a:off x="3505200" y="1905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n>
                  <a:solidFill>
                    <a:schemeClr val="tx1"/>
                  </a:solidFill>
                </a:ln>
                <a:solidFill>
                  <a:schemeClr val="tx1"/>
                </a:solidFill>
                <a:latin typeface="Times New Roman"/>
              </a:rPr>
              <a:t>R</a:t>
            </a:r>
          </a:p>
        </p:txBody>
      </p:sp>
      <p:sp>
        <p:nvSpPr>
          <p:cNvPr id="5" name="Oval 4"/>
          <p:cNvSpPr/>
          <p:nvPr/>
        </p:nvSpPr>
        <p:spPr>
          <a:xfrm>
            <a:off x="3505200" y="48006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err="1">
                <a:ln>
                  <a:solidFill>
                    <a:schemeClr val="tx1"/>
                  </a:solidFill>
                </a:ln>
                <a:solidFill>
                  <a:schemeClr val="tx1"/>
                </a:solidFill>
                <a:latin typeface="Times New Roman"/>
              </a:rPr>
              <a:t>tf</a:t>
            </a:r>
            <a:r>
              <a:rPr lang="en-US" sz="2400" i="1" baseline="-25000" dirty="0" err="1">
                <a:ln>
                  <a:solidFill>
                    <a:schemeClr val="tx1"/>
                  </a:solidFill>
                </a:ln>
                <a:solidFill>
                  <a:schemeClr val="tx1"/>
                </a:solidFill>
                <a:latin typeface="Times New Roman"/>
              </a:rPr>
              <a:t>i</a:t>
            </a:r>
            <a:endParaRPr lang="en-US" sz="2400" i="1" baseline="-25000" dirty="0">
              <a:ln>
                <a:solidFill>
                  <a:schemeClr val="tx1"/>
                </a:solidFill>
              </a:ln>
              <a:solidFill>
                <a:schemeClr val="tx1"/>
              </a:solidFill>
              <a:latin typeface="Times New Roman"/>
            </a:endParaRPr>
          </a:p>
        </p:txBody>
      </p:sp>
      <p:sp>
        <p:nvSpPr>
          <p:cNvPr id="6" name="Rectangle 5"/>
          <p:cNvSpPr/>
          <p:nvPr/>
        </p:nvSpPr>
        <p:spPr>
          <a:xfrm>
            <a:off x="3352800" y="3124200"/>
            <a:ext cx="1295400" cy="327660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 name="Object 5"/>
          <p:cNvGraphicFramePr>
            <a:graphicFrameLocks noChangeAspect="1"/>
          </p:cNvGraphicFramePr>
          <p:nvPr/>
        </p:nvGraphicFramePr>
        <p:xfrm>
          <a:off x="3862010" y="5930902"/>
          <a:ext cx="709990" cy="393698"/>
        </p:xfrm>
        <a:graphic>
          <a:graphicData uri="http://schemas.openxmlformats.org/presentationml/2006/ole">
            <mc:AlternateContent xmlns:mc="http://schemas.openxmlformats.org/markup-compatibility/2006">
              <mc:Choice xmlns:v="urn:schemas-microsoft-com:vml" Requires="v">
                <p:oleObj name="Equation" r:id="rId3" imgW="342900" imgH="190500" progId="Equation.3">
                  <p:embed/>
                </p:oleObj>
              </mc:Choice>
              <mc:Fallback>
                <p:oleObj name="Equation" r:id="rId3" imgW="342900" imgH="190500" progId="Equation.3">
                  <p:embed/>
                  <p:pic>
                    <p:nvPicPr>
                      <p:cNvPr id="7" name="Object 5"/>
                      <p:cNvPicPr>
                        <a:picLocks noChangeAspect="1" noChangeArrowheads="1"/>
                      </p:cNvPicPr>
                      <p:nvPr/>
                    </p:nvPicPr>
                    <p:blipFill>
                      <a:blip r:embed="rId4"/>
                      <a:srcRect/>
                      <a:stretch>
                        <a:fillRect/>
                      </a:stretch>
                    </p:blipFill>
                    <p:spPr bwMode="auto">
                      <a:xfrm>
                        <a:off x="3862010" y="5930902"/>
                        <a:ext cx="709990" cy="393698"/>
                      </a:xfrm>
                      <a:prstGeom prst="rect">
                        <a:avLst/>
                      </a:prstGeom>
                      <a:noFill/>
                      <a:ln>
                        <a:noFill/>
                      </a:ln>
                      <a:effectLst/>
                    </p:spPr>
                  </p:pic>
                </p:oleObj>
              </mc:Fallback>
            </mc:AlternateContent>
          </a:graphicData>
        </a:graphic>
      </p:graphicFrame>
      <p:sp>
        <p:nvSpPr>
          <p:cNvPr id="9" name="Left Arrow 8"/>
          <p:cNvSpPr/>
          <p:nvPr/>
        </p:nvSpPr>
        <p:spPr>
          <a:xfrm>
            <a:off x="4876800" y="5029200"/>
            <a:ext cx="1066800" cy="457200"/>
          </a:xfrm>
          <a:prstGeom prst="lef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012272" y="4953000"/>
            <a:ext cx="1946717" cy="954107"/>
          </a:xfrm>
          <a:prstGeom prst="rect">
            <a:avLst/>
          </a:prstGeom>
          <a:noFill/>
        </p:spPr>
        <p:txBody>
          <a:bodyPr wrap="none" rtlCol="0">
            <a:spAutoFit/>
          </a:bodyPr>
          <a:lstStyle/>
          <a:p>
            <a:pPr algn="ctr"/>
            <a:r>
              <a:rPr lang="en-US" sz="2800" dirty="0">
                <a:latin typeface="+mn-lt"/>
              </a:rPr>
              <a:t>Frequencies</a:t>
            </a:r>
            <a:br>
              <a:rPr lang="en-US" sz="2800" dirty="0">
                <a:latin typeface="+mn-lt"/>
              </a:rPr>
            </a:br>
            <a:r>
              <a:rPr lang="en-US" sz="2800" dirty="0">
                <a:latin typeface="+mn-lt"/>
              </a:rPr>
              <a:t>(not binary)</a:t>
            </a:r>
          </a:p>
        </p:txBody>
      </p:sp>
      <p:sp>
        <p:nvSpPr>
          <p:cNvPr id="11" name="Oval 10"/>
          <p:cNvSpPr/>
          <p:nvPr/>
        </p:nvSpPr>
        <p:spPr>
          <a:xfrm>
            <a:off x="3505200" y="3429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err="1">
                <a:ln>
                  <a:solidFill>
                    <a:schemeClr val="tx1"/>
                  </a:solidFill>
                </a:ln>
                <a:solidFill>
                  <a:schemeClr val="tx1"/>
                </a:solidFill>
                <a:latin typeface="Times New Roman"/>
              </a:rPr>
              <a:t>E</a:t>
            </a:r>
            <a:r>
              <a:rPr lang="en-US" sz="2400" i="1" baseline="-25000" dirty="0" err="1">
                <a:ln>
                  <a:solidFill>
                    <a:schemeClr val="tx1"/>
                  </a:solidFill>
                </a:ln>
                <a:solidFill>
                  <a:schemeClr val="tx1"/>
                </a:solidFill>
                <a:latin typeface="Times New Roman"/>
              </a:rPr>
              <a:t>i</a:t>
            </a:r>
            <a:endParaRPr lang="en-US" sz="2400" i="1" baseline="-25000" dirty="0">
              <a:ln>
                <a:solidFill>
                  <a:schemeClr val="tx1"/>
                </a:solidFill>
              </a:ln>
              <a:solidFill>
                <a:schemeClr val="tx1"/>
              </a:solidFill>
              <a:latin typeface="Times New Roman"/>
            </a:endParaRPr>
          </a:p>
        </p:txBody>
      </p:sp>
      <p:cxnSp>
        <p:nvCxnSpPr>
          <p:cNvPr id="13" name="Straight Arrow Connector 12"/>
          <p:cNvCxnSpPr>
            <a:stCxn id="4" idx="4"/>
            <a:endCxn id="11" idx="0"/>
          </p:cNvCxnSpPr>
          <p:nvPr/>
        </p:nvCxnSpPr>
        <p:spPr>
          <a:xfrm>
            <a:off x="3962400" y="2819400"/>
            <a:ext cx="0" cy="609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4"/>
            <a:endCxn id="5" idx="0"/>
          </p:cNvCxnSpPr>
          <p:nvPr/>
        </p:nvCxnSpPr>
        <p:spPr>
          <a:xfrm>
            <a:off x="3962400" y="4343400"/>
            <a:ext cx="0" cy="457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Left Arrow 15"/>
          <p:cNvSpPr/>
          <p:nvPr/>
        </p:nvSpPr>
        <p:spPr>
          <a:xfrm>
            <a:off x="4876800" y="3657600"/>
            <a:ext cx="1066800" cy="457200"/>
          </a:xfrm>
          <a:prstGeom prst="lef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066306" y="3429000"/>
            <a:ext cx="1488584" cy="954107"/>
          </a:xfrm>
          <a:prstGeom prst="rect">
            <a:avLst/>
          </a:prstGeom>
          <a:noFill/>
        </p:spPr>
        <p:txBody>
          <a:bodyPr wrap="none" rtlCol="0">
            <a:spAutoFit/>
          </a:bodyPr>
          <a:lstStyle/>
          <a:p>
            <a:pPr algn="ctr"/>
            <a:r>
              <a:rPr lang="en-US" sz="2800" dirty="0">
                <a:latin typeface="+mn-lt"/>
              </a:rPr>
              <a:t>Binary</a:t>
            </a:r>
          </a:p>
          <a:p>
            <a:pPr algn="ctr"/>
            <a:r>
              <a:rPr lang="en-US" sz="2800" dirty="0">
                <a:latin typeface="+mn-lt"/>
              </a:rPr>
              <a:t>variables</a:t>
            </a:r>
          </a:p>
        </p:txBody>
      </p:sp>
    </p:spTree>
    <p:extLst>
      <p:ext uri="{BB962C8B-B14F-4D97-AF65-F5344CB8AC3E}">
        <p14:creationId xmlns:p14="http://schemas.microsoft.com/office/powerpoint/2010/main" val="2962085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Retrieval Status Value</a:t>
            </a:r>
          </a:p>
        </p:txBody>
      </p:sp>
      <p:sp>
        <p:nvSpPr>
          <p:cNvPr id="3" name="Content Placeholder 2"/>
          <p:cNvSpPr>
            <a:spLocks noGrp="1"/>
          </p:cNvSpPr>
          <p:nvPr>
            <p:ph idx="1"/>
          </p:nvPr>
        </p:nvSpPr>
        <p:spPr/>
        <p:txBody>
          <a:bodyPr/>
          <a:lstStyle/>
          <a:p>
            <a:r>
              <a:rPr lang="en-US" dirty="0"/>
              <a:t>Similar to the BIM derivation, we have</a:t>
            </a:r>
            <a:br>
              <a:rPr lang="en-US" dirty="0"/>
            </a:br>
            <a:br>
              <a:rPr lang="en-US" dirty="0"/>
            </a:br>
            <a:br>
              <a:rPr lang="en-US" dirty="0"/>
            </a:br>
            <a:r>
              <a:rPr lang="en-US" dirty="0"/>
              <a:t>where</a:t>
            </a:r>
            <a:br>
              <a:rPr lang="en-US" dirty="0"/>
            </a:br>
            <a:br>
              <a:rPr lang="en-US" dirty="0"/>
            </a:br>
            <a:br>
              <a:rPr lang="en-US" dirty="0"/>
            </a:br>
            <a:br>
              <a:rPr lang="en-US" dirty="0"/>
            </a:br>
            <a:r>
              <a:rPr lang="en-US" dirty="0"/>
              <a:t>and using eliteness, we have:</a:t>
            </a:r>
          </a:p>
          <a:p>
            <a:endParaRPr lang="en-US" dirty="0"/>
          </a:p>
        </p:txBody>
      </p:sp>
      <p:graphicFrame>
        <p:nvGraphicFramePr>
          <p:cNvPr id="4" name="Object 5"/>
          <p:cNvGraphicFramePr>
            <a:graphicFrameLocks noChangeAspect="1"/>
          </p:cNvGraphicFramePr>
          <p:nvPr/>
        </p:nvGraphicFramePr>
        <p:xfrm>
          <a:off x="1855788" y="2185988"/>
          <a:ext cx="3286125" cy="862012"/>
        </p:xfrm>
        <a:graphic>
          <a:graphicData uri="http://schemas.openxmlformats.org/presentationml/2006/ole">
            <mc:AlternateContent xmlns:mc="http://schemas.openxmlformats.org/markup-compatibility/2006">
              <mc:Choice xmlns:v="urn:schemas-microsoft-com:vml" Requires="v">
                <p:oleObj name="Equation" r:id="rId3" imgW="1498600" imgH="393700" progId="Equation.3">
                  <p:embed/>
                </p:oleObj>
              </mc:Choice>
              <mc:Fallback>
                <p:oleObj name="Equation" r:id="rId3" imgW="1498600" imgH="393700" progId="Equation.3">
                  <p:embed/>
                  <p:pic>
                    <p:nvPicPr>
                      <p:cNvPr id="4" name="Object 5"/>
                      <p:cNvPicPr>
                        <a:picLocks noChangeAspect="1" noChangeArrowheads="1"/>
                      </p:cNvPicPr>
                      <p:nvPr/>
                    </p:nvPicPr>
                    <p:blipFill>
                      <a:blip r:embed="rId4"/>
                      <a:srcRect/>
                      <a:stretch>
                        <a:fillRect/>
                      </a:stretch>
                    </p:blipFill>
                    <p:spPr bwMode="auto">
                      <a:xfrm>
                        <a:off x="1855788" y="2185988"/>
                        <a:ext cx="3286125" cy="8620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935038" y="5235575"/>
          <a:ext cx="6764337" cy="584200"/>
        </p:xfrm>
        <a:graphic>
          <a:graphicData uri="http://schemas.openxmlformats.org/presentationml/2006/ole">
            <mc:AlternateContent xmlns:mc="http://schemas.openxmlformats.org/markup-compatibility/2006">
              <mc:Choice xmlns:v="urn:schemas-microsoft-com:vml" Requires="v">
                <p:oleObj name="Equation" r:id="rId5" imgW="3086100" imgH="266700" progId="Equation.3">
                  <p:embed/>
                </p:oleObj>
              </mc:Choice>
              <mc:Fallback>
                <p:oleObj name="Equation" r:id="rId5" imgW="3086100" imgH="266700" progId="Equation.3">
                  <p:embed/>
                  <p:pic>
                    <p:nvPicPr>
                      <p:cNvPr id="5" name="Object 5"/>
                      <p:cNvPicPr>
                        <a:picLocks noChangeAspect="1" noChangeArrowheads="1"/>
                      </p:cNvPicPr>
                      <p:nvPr/>
                    </p:nvPicPr>
                    <p:blipFill>
                      <a:blip r:embed="rId6"/>
                      <a:srcRect/>
                      <a:stretch>
                        <a:fillRect/>
                      </a:stretch>
                    </p:blipFill>
                    <p:spPr bwMode="auto">
                      <a:xfrm>
                        <a:off x="935038" y="5235575"/>
                        <a:ext cx="6764337" cy="584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2819400" y="5734050"/>
          <a:ext cx="5510213" cy="666750"/>
        </p:xfrm>
        <a:graphic>
          <a:graphicData uri="http://schemas.openxmlformats.org/presentationml/2006/ole">
            <mc:AlternateContent xmlns:mc="http://schemas.openxmlformats.org/markup-compatibility/2006">
              <mc:Choice xmlns:v="urn:schemas-microsoft-com:vml" Requires="v">
                <p:oleObj name="Equation" r:id="rId7" imgW="2514600" imgH="304800" progId="Equation.3">
                  <p:embed/>
                </p:oleObj>
              </mc:Choice>
              <mc:Fallback>
                <p:oleObj name="Equation" r:id="rId7" imgW="2514600" imgH="304800" progId="Equation.3">
                  <p:embed/>
                  <p:pic>
                    <p:nvPicPr>
                      <p:cNvPr id="10" name="Object 5"/>
                      <p:cNvPicPr>
                        <a:picLocks noChangeAspect="1" noChangeArrowheads="1"/>
                      </p:cNvPicPr>
                      <p:nvPr/>
                    </p:nvPicPr>
                    <p:blipFill>
                      <a:blip r:embed="rId8"/>
                      <a:srcRect/>
                      <a:stretch>
                        <a:fillRect/>
                      </a:stretch>
                    </p:blipFill>
                    <p:spPr bwMode="auto">
                      <a:xfrm>
                        <a:off x="2819400" y="5734050"/>
                        <a:ext cx="5510213" cy="666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5"/>
          <p:cNvGraphicFramePr>
            <a:graphicFrameLocks noChangeAspect="1"/>
          </p:cNvGraphicFramePr>
          <p:nvPr/>
        </p:nvGraphicFramePr>
        <p:xfrm>
          <a:off x="630238" y="3230563"/>
          <a:ext cx="6234112" cy="1112837"/>
        </p:xfrm>
        <a:graphic>
          <a:graphicData uri="http://schemas.openxmlformats.org/presentationml/2006/ole">
            <mc:AlternateContent xmlns:mc="http://schemas.openxmlformats.org/markup-compatibility/2006">
              <mc:Choice xmlns:v="urn:schemas-microsoft-com:vml" Requires="v">
                <p:oleObj name="Equation" r:id="rId9" imgW="2844800" imgH="508000" progId="Equation.3">
                  <p:embed/>
                </p:oleObj>
              </mc:Choice>
              <mc:Fallback>
                <p:oleObj name="Equation" r:id="rId9" imgW="2844800" imgH="508000" progId="Equation.3">
                  <p:embed/>
                  <p:pic>
                    <p:nvPicPr>
                      <p:cNvPr id="13" name="Object 5"/>
                      <p:cNvPicPr>
                        <a:picLocks noChangeAspect="1" noChangeArrowheads="1"/>
                      </p:cNvPicPr>
                      <p:nvPr/>
                    </p:nvPicPr>
                    <p:blipFill>
                      <a:blip r:embed="rId10"/>
                      <a:srcRect/>
                      <a:stretch>
                        <a:fillRect/>
                      </a:stretch>
                    </p:blipFill>
                    <p:spPr bwMode="auto">
                      <a:xfrm>
                        <a:off x="630238" y="3230563"/>
                        <a:ext cx="6234112" cy="11128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06591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2-Poisson model</a:t>
            </a:r>
          </a:p>
        </p:txBody>
      </p:sp>
      <p:sp>
        <p:nvSpPr>
          <p:cNvPr id="3" name="Content Placeholder 2"/>
          <p:cNvSpPr>
            <a:spLocks noGrp="1"/>
          </p:cNvSpPr>
          <p:nvPr>
            <p:ph idx="1"/>
          </p:nvPr>
        </p:nvSpPr>
        <p:spPr>
          <a:xfrm>
            <a:off x="457200" y="1600200"/>
            <a:ext cx="8382000" cy="4953000"/>
          </a:xfrm>
        </p:spPr>
        <p:txBody>
          <a:bodyPr/>
          <a:lstStyle/>
          <a:p>
            <a:r>
              <a:rPr lang="en-US" dirty="0"/>
              <a:t>The problems with the 1-Poisson model suggests fitting two Poisson distributions</a:t>
            </a:r>
            <a:endParaRPr lang="en-US" sz="2800" dirty="0"/>
          </a:p>
          <a:p>
            <a:r>
              <a:rPr lang="en-US" dirty="0"/>
              <a:t>In the “2-Poisson model”, the distribution is different depending on whether the term is elite or not</a:t>
            </a:r>
          </a:p>
          <a:p>
            <a:endParaRPr lang="en-US" dirty="0"/>
          </a:p>
          <a:p>
            <a:endParaRPr lang="en-US" dirty="0"/>
          </a:p>
          <a:p>
            <a:endParaRPr lang="en-US" dirty="0"/>
          </a:p>
          <a:p>
            <a:endParaRPr lang="en-US" dirty="0"/>
          </a:p>
          <a:p>
            <a:r>
              <a:rPr lang="en-US" dirty="0"/>
              <a:t>where </a:t>
            </a:r>
            <a:r>
              <a:rPr lang="en-US" i="1" dirty="0"/>
              <a:t>π </a:t>
            </a:r>
            <a:r>
              <a:rPr lang="en-US" dirty="0"/>
              <a:t>is probability that document is elite for term</a:t>
            </a:r>
          </a:p>
          <a:p>
            <a:r>
              <a:rPr lang="en-US" dirty="0"/>
              <a:t>but, unfortunately, we don’t know π, </a:t>
            </a:r>
            <a:r>
              <a:rPr lang="en-US" dirty="0" err="1"/>
              <a:t>λ</a:t>
            </a:r>
            <a:r>
              <a:rPr lang="en-US" dirty="0"/>
              <a:t>, μ</a:t>
            </a:r>
          </a:p>
        </p:txBody>
      </p:sp>
      <p:pic>
        <p:nvPicPr>
          <p:cNvPr id="5" name="Picture 4"/>
          <p:cNvPicPr>
            <a:picLocks noChangeAspect="1"/>
          </p:cNvPicPr>
          <p:nvPr/>
        </p:nvPicPr>
        <p:blipFill>
          <a:blip r:embed="rId2"/>
          <a:stretch>
            <a:fillRect/>
          </a:stretch>
        </p:blipFill>
        <p:spPr>
          <a:xfrm>
            <a:off x="3581400" y="4038600"/>
            <a:ext cx="5410200" cy="1582897"/>
          </a:xfrm>
          <a:prstGeom prst="rect">
            <a:avLst/>
          </a:prstGeom>
        </p:spPr>
      </p:pic>
      <p:graphicFrame>
        <p:nvGraphicFramePr>
          <p:cNvPr id="7" name="Object 5"/>
          <p:cNvGraphicFramePr>
            <a:graphicFrameLocks noChangeAspect="1"/>
          </p:cNvGraphicFramePr>
          <p:nvPr/>
        </p:nvGraphicFramePr>
        <p:xfrm>
          <a:off x="381000" y="4455736"/>
          <a:ext cx="3248655" cy="833437"/>
        </p:xfrm>
        <a:graphic>
          <a:graphicData uri="http://schemas.openxmlformats.org/presentationml/2006/ole">
            <mc:AlternateContent xmlns:mc="http://schemas.openxmlformats.org/markup-compatibility/2006">
              <mc:Choice xmlns:v="urn:schemas-microsoft-com:vml" Requires="v">
                <p:oleObj name="Equation" r:id="rId3" imgW="939800" imgH="241300" progId="Equation.3">
                  <p:embed/>
                </p:oleObj>
              </mc:Choice>
              <mc:Fallback>
                <p:oleObj name="Equation" r:id="rId3" imgW="939800" imgH="241300" progId="Equation.3">
                  <p:embed/>
                  <p:pic>
                    <p:nvPicPr>
                      <p:cNvPr id="7" name="Object 5"/>
                      <p:cNvPicPr>
                        <a:picLocks noChangeAspect="1" noChangeArrowheads="1"/>
                      </p:cNvPicPr>
                      <p:nvPr/>
                    </p:nvPicPr>
                    <p:blipFill>
                      <a:blip r:embed="rId4"/>
                      <a:srcRect/>
                      <a:stretch>
                        <a:fillRect/>
                      </a:stretch>
                    </p:blipFill>
                    <p:spPr bwMode="auto">
                      <a:xfrm>
                        <a:off x="381000" y="4455736"/>
                        <a:ext cx="3248655" cy="8334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33130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Let’s get an idea: Graphing                  for different parameter values of the 2-Poisson</a:t>
            </a:r>
          </a:p>
        </p:txBody>
      </p:sp>
      <p:graphicFrame>
        <p:nvGraphicFramePr>
          <p:cNvPr id="5" name="Object 5"/>
          <p:cNvGraphicFramePr>
            <a:graphicFrameLocks noChangeAspect="1"/>
          </p:cNvGraphicFramePr>
          <p:nvPr/>
        </p:nvGraphicFramePr>
        <p:xfrm>
          <a:off x="5548185" y="152400"/>
          <a:ext cx="1767015" cy="838200"/>
        </p:xfrm>
        <a:graphic>
          <a:graphicData uri="http://schemas.openxmlformats.org/presentationml/2006/ole">
            <mc:AlternateContent xmlns:mc="http://schemas.openxmlformats.org/markup-compatibility/2006">
              <mc:Choice xmlns:v="urn:schemas-microsoft-com:vml" Requires="v">
                <p:oleObj name="Equation" r:id="rId3" imgW="508000" imgH="241300" progId="Equation.3">
                  <p:embed/>
                </p:oleObj>
              </mc:Choice>
              <mc:Fallback>
                <p:oleObj name="Equation" r:id="rId3" imgW="508000" imgH="241300" progId="Equation.3">
                  <p:embed/>
                  <p:pic>
                    <p:nvPicPr>
                      <p:cNvPr id="5" name="Object 5"/>
                      <p:cNvPicPr>
                        <a:picLocks noChangeAspect="1" noChangeArrowheads="1"/>
                      </p:cNvPicPr>
                      <p:nvPr/>
                    </p:nvPicPr>
                    <p:blipFill>
                      <a:blip r:embed="rId4"/>
                      <a:srcRect/>
                      <a:stretch>
                        <a:fillRect/>
                      </a:stretch>
                    </p:blipFill>
                    <p:spPr bwMode="auto">
                      <a:xfrm>
                        <a:off x="5548185" y="152400"/>
                        <a:ext cx="1767015" cy="838200"/>
                      </a:xfrm>
                      <a:prstGeom prst="rect">
                        <a:avLst/>
                      </a:prstGeom>
                      <a:noFill/>
                      <a:ln>
                        <a:noFill/>
                      </a:ln>
                      <a:effectLst/>
                    </p:spPr>
                  </p:pic>
                </p:oleObj>
              </mc:Fallback>
            </mc:AlternateContent>
          </a:graphicData>
        </a:graphic>
      </p:graphicFrame>
      <p:pic>
        <p:nvPicPr>
          <p:cNvPr id="6" name="Content Placeholder 5"/>
          <p:cNvPicPr>
            <a:picLocks noGrp="1" noChangeAspect="1"/>
          </p:cNvPicPr>
          <p:nvPr>
            <p:ph idx="1"/>
          </p:nvPr>
        </p:nvPicPr>
        <p:blipFill>
          <a:blip r:embed="rId5"/>
          <a:srcRect t="1683" b="1683"/>
          <a:stretch>
            <a:fillRect/>
          </a:stretch>
        </p:blipFill>
        <p:spPr/>
      </p:pic>
    </p:spTree>
    <p:extLst>
      <p:ext uri="{BB962C8B-B14F-4D97-AF65-F5344CB8AC3E}">
        <p14:creationId xmlns:p14="http://schemas.microsoft.com/office/powerpoint/2010/main" val="82438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ko-KR" dirty="0">
                <a:ea typeface="굴림" charset="0"/>
                <a:cs typeface="굴림" charset="0"/>
              </a:rPr>
              <a:t>2. Why probabilities in IR?</a:t>
            </a:r>
            <a:endParaRPr lang="en-US" altLang="ko-KR" sz="2800" dirty="0">
              <a:ea typeface="굴림" charset="0"/>
              <a:cs typeface="굴림" charset="0"/>
            </a:endParaRPr>
          </a:p>
        </p:txBody>
      </p:sp>
      <p:sp>
        <p:nvSpPr>
          <p:cNvPr id="106499" name="Freeform 3"/>
          <p:cNvSpPr>
            <a:spLocks/>
          </p:cNvSpPr>
          <p:nvPr/>
        </p:nvSpPr>
        <p:spPr bwMode="auto">
          <a:xfrm>
            <a:off x="381000" y="1812925"/>
            <a:ext cx="2590800" cy="1066800"/>
          </a:xfrm>
          <a:custGeom>
            <a:avLst/>
            <a:gdLst>
              <a:gd name="T0" fmla="*/ 288 w 432"/>
              <a:gd name="T1" fmla="*/ 0 h 576"/>
              <a:gd name="T2" fmla="*/ 48 w 432"/>
              <a:gd name="T3" fmla="*/ 192 h 576"/>
              <a:gd name="T4" fmla="*/ 48 w 432"/>
              <a:gd name="T5" fmla="*/ 336 h 576"/>
              <a:gd name="T6" fmla="*/ 0 w 432"/>
              <a:gd name="T7" fmla="*/ 480 h 576"/>
              <a:gd name="T8" fmla="*/ 48 w 432"/>
              <a:gd name="T9" fmla="*/ 576 h 576"/>
              <a:gd name="T10" fmla="*/ 144 w 432"/>
              <a:gd name="T11" fmla="*/ 576 h 576"/>
              <a:gd name="T12" fmla="*/ 240 w 432"/>
              <a:gd name="T13" fmla="*/ 576 h 576"/>
              <a:gd name="T14" fmla="*/ 384 w 432"/>
              <a:gd name="T15" fmla="*/ 528 h 576"/>
              <a:gd name="T16" fmla="*/ 432 w 432"/>
              <a:gd name="T17" fmla="*/ 336 h 576"/>
              <a:gd name="T18" fmla="*/ 432 w 432"/>
              <a:gd name="T19" fmla="*/ 144 h 576"/>
              <a:gd name="T20" fmla="*/ 384 w 432"/>
              <a:gd name="T21" fmla="*/ 96 h 576"/>
              <a:gd name="T22" fmla="*/ 336 w 432"/>
              <a:gd name="T23" fmla="*/ 48 h 576"/>
              <a:gd name="T24" fmla="*/ 288 w 432"/>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00FFFF"/>
          </a:solidFill>
          <a:ln w="9525" cap="flat" cmpd="sng">
            <a:solidFill>
              <a:srgbClr val="00FFFF"/>
            </a:solidFill>
            <a:prstDash val="solid"/>
            <a:miter lim="800000"/>
            <a:headEnd type="none" w="med" len="med"/>
            <a:tailEnd type="none" w="med" len="med"/>
          </a:ln>
          <a:effectLst>
            <a:outerShdw blurRad="63500" dist="35921" dir="2700000" algn="ctr" rotWithShape="0">
              <a:schemeClr val="bg2"/>
            </a:outerShdw>
          </a:effectLst>
        </p:spPr>
        <p:txBody>
          <a:bodyPr wrap="none"/>
          <a:lstStyle/>
          <a:p>
            <a:endParaRPr lang="en-US"/>
          </a:p>
        </p:txBody>
      </p:sp>
      <p:sp>
        <p:nvSpPr>
          <p:cNvPr id="106500" name="Text Box 4"/>
          <p:cNvSpPr txBox="1">
            <a:spLocks noChangeArrowheads="1"/>
          </p:cNvSpPr>
          <p:nvPr/>
        </p:nvSpPr>
        <p:spPr bwMode="auto">
          <a:xfrm>
            <a:off x="685800" y="2057400"/>
            <a:ext cx="22177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latinLnBrk="1"/>
            <a:r>
              <a:rPr kumimoji="1" lang="en-US" altLang="ko-KR" sz="1600" b="1">
                <a:latin typeface="Verdana" charset="0"/>
                <a:ea typeface="돋움체" charset="0"/>
                <a:cs typeface="돋움체" charset="0"/>
              </a:rPr>
              <a:t>User </a:t>
            </a:r>
          </a:p>
          <a:p>
            <a:pPr algn="ctr" latinLnBrk="1"/>
            <a:r>
              <a:rPr kumimoji="1" lang="en-US" altLang="ko-KR" sz="1600" b="1">
                <a:latin typeface="Verdana" charset="0"/>
                <a:ea typeface="돋움체" charset="0"/>
                <a:cs typeface="돋움체" charset="0"/>
              </a:rPr>
              <a:t>Information Need</a:t>
            </a:r>
          </a:p>
        </p:txBody>
      </p:sp>
      <p:sp>
        <p:nvSpPr>
          <p:cNvPr id="106501" name="Freeform 5"/>
          <p:cNvSpPr>
            <a:spLocks/>
          </p:cNvSpPr>
          <p:nvPr/>
        </p:nvSpPr>
        <p:spPr bwMode="auto">
          <a:xfrm>
            <a:off x="381000" y="3717925"/>
            <a:ext cx="2590800" cy="1066800"/>
          </a:xfrm>
          <a:custGeom>
            <a:avLst/>
            <a:gdLst>
              <a:gd name="T0" fmla="*/ 288 w 432"/>
              <a:gd name="T1" fmla="*/ 0 h 576"/>
              <a:gd name="T2" fmla="*/ 48 w 432"/>
              <a:gd name="T3" fmla="*/ 192 h 576"/>
              <a:gd name="T4" fmla="*/ 48 w 432"/>
              <a:gd name="T5" fmla="*/ 336 h 576"/>
              <a:gd name="T6" fmla="*/ 0 w 432"/>
              <a:gd name="T7" fmla="*/ 480 h 576"/>
              <a:gd name="T8" fmla="*/ 48 w 432"/>
              <a:gd name="T9" fmla="*/ 576 h 576"/>
              <a:gd name="T10" fmla="*/ 144 w 432"/>
              <a:gd name="T11" fmla="*/ 576 h 576"/>
              <a:gd name="T12" fmla="*/ 240 w 432"/>
              <a:gd name="T13" fmla="*/ 576 h 576"/>
              <a:gd name="T14" fmla="*/ 384 w 432"/>
              <a:gd name="T15" fmla="*/ 528 h 576"/>
              <a:gd name="T16" fmla="*/ 432 w 432"/>
              <a:gd name="T17" fmla="*/ 336 h 576"/>
              <a:gd name="T18" fmla="*/ 432 w 432"/>
              <a:gd name="T19" fmla="*/ 144 h 576"/>
              <a:gd name="T20" fmla="*/ 384 w 432"/>
              <a:gd name="T21" fmla="*/ 96 h 576"/>
              <a:gd name="T22" fmla="*/ 336 w 432"/>
              <a:gd name="T23" fmla="*/ 48 h 576"/>
              <a:gd name="T24" fmla="*/ 288 w 432"/>
              <a:gd name="T25"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FFFF00"/>
          </a:solidFill>
          <a:ln>
            <a:noFill/>
          </a:ln>
          <a:effectLst>
            <a:prstShdw prst="shdw13" dist="53882" dir="13500000">
              <a:schemeClr val="bg2"/>
            </a:prstShdw>
          </a:effectLst>
          <a:extLst>
            <a:ext uri="{91240B29-F687-4f45-9708-019B960494DF}">
              <a14:hiddenLine xmlns:a14="http://schemas.microsoft.com/office/drawing/2010/main" xmlns="" w="9525" cap="flat" cmpd="sng">
                <a:solidFill>
                  <a:srgbClr val="FF0000"/>
                </a:solidFill>
                <a:prstDash val="solid"/>
                <a:miter lim="800000"/>
                <a:headEnd type="none" w="med" len="med"/>
                <a:tailEnd type="none" w="med" len="med"/>
              </a14:hiddenLine>
            </a:ext>
          </a:extLst>
        </p:spPr>
        <p:txBody>
          <a:bodyPr wrap="none"/>
          <a:lstStyle/>
          <a:p>
            <a:endParaRPr lang="en-US"/>
          </a:p>
        </p:txBody>
      </p:sp>
      <p:sp>
        <p:nvSpPr>
          <p:cNvPr id="106502" name="Text Box 6"/>
          <p:cNvSpPr txBox="1">
            <a:spLocks noChangeArrowheads="1"/>
          </p:cNvSpPr>
          <p:nvPr/>
        </p:nvSpPr>
        <p:spPr bwMode="auto">
          <a:xfrm>
            <a:off x="1052513" y="4143375"/>
            <a:ext cx="1462087" cy="33655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latinLnBrk="1"/>
            <a:r>
              <a:rPr kumimoji="1" lang="en-US" altLang="ko-KR" sz="1600" b="1">
                <a:latin typeface="Verdana" charset="0"/>
                <a:ea typeface="돋움체" charset="0"/>
                <a:cs typeface="돋움체" charset="0"/>
              </a:rPr>
              <a:t>Documents</a:t>
            </a:r>
          </a:p>
        </p:txBody>
      </p:sp>
      <p:sp>
        <p:nvSpPr>
          <p:cNvPr id="106503" name="AutoShape 7"/>
          <p:cNvSpPr>
            <a:spLocks noChangeArrowheads="1"/>
          </p:cNvSpPr>
          <p:nvPr/>
        </p:nvSpPr>
        <p:spPr bwMode="auto">
          <a:xfrm>
            <a:off x="3700463" y="3805238"/>
            <a:ext cx="2309812" cy="838200"/>
          </a:xfrm>
          <a:prstGeom prst="flowChartInternalStorage">
            <a:avLst/>
          </a:prstGeom>
          <a:solidFill>
            <a:schemeClr val="accent1"/>
          </a:solidFill>
          <a:ln w="9525">
            <a:solidFill>
              <a:schemeClr val="tx1"/>
            </a:solidFill>
            <a:miter lim="800000"/>
            <a:headEnd/>
            <a:tailEnd/>
          </a:ln>
          <a:effectLst>
            <a:prstShdw prst="shdw13" dist="53882" dir="13500000">
              <a:schemeClr val="bg2">
                <a:alpha val="74998"/>
              </a:schemeClr>
            </a:prstShdw>
          </a:effectLst>
        </p:spPr>
        <p:txBody>
          <a:bodyPr wrap="none" anchor="ctr"/>
          <a:lstStyle/>
          <a:p>
            <a:pPr algn="ctr" latinLnBrk="1"/>
            <a:r>
              <a:rPr kumimoji="1" lang="en-US" altLang="ko-KR" sz="1600" b="1">
                <a:latin typeface="Verdana" charset="0"/>
                <a:ea typeface="돋움체" charset="0"/>
                <a:cs typeface="돋움체" charset="0"/>
              </a:rPr>
              <a:t>Document</a:t>
            </a:r>
          </a:p>
          <a:p>
            <a:pPr algn="ctr" latinLnBrk="1"/>
            <a:r>
              <a:rPr kumimoji="1" lang="en-US" altLang="ko-KR" sz="1600" b="1">
                <a:latin typeface="Verdana" charset="0"/>
                <a:ea typeface="돋움체" charset="0"/>
                <a:cs typeface="돋움체" charset="0"/>
              </a:rPr>
              <a:t>Representation</a:t>
            </a:r>
          </a:p>
        </p:txBody>
      </p:sp>
      <p:sp>
        <p:nvSpPr>
          <p:cNvPr id="106504" name="AutoShape 8"/>
          <p:cNvSpPr>
            <a:spLocks noChangeArrowheads="1"/>
          </p:cNvSpPr>
          <p:nvPr/>
        </p:nvSpPr>
        <p:spPr bwMode="auto">
          <a:xfrm>
            <a:off x="3709988" y="1965325"/>
            <a:ext cx="2309812" cy="838200"/>
          </a:xfrm>
          <a:prstGeom prst="flowChartInternalStorage">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latinLnBrk="1"/>
            <a:r>
              <a:rPr kumimoji="1" lang="en-US" altLang="ko-KR" sz="1600" b="1">
                <a:latin typeface="Verdana" charset="0"/>
                <a:ea typeface="돋움체" charset="0"/>
                <a:cs typeface="돋움체" charset="0"/>
              </a:rPr>
              <a:t>Query</a:t>
            </a:r>
          </a:p>
          <a:p>
            <a:pPr algn="ctr" latinLnBrk="1"/>
            <a:r>
              <a:rPr kumimoji="1" lang="en-US" altLang="ko-KR" sz="1600" b="1">
                <a:latin typeface="Verdana" charset="0"/>
                <a:ea typeface="돋움체" charset="0"/>
                <a:cs typeface="돋움체" charset="0"/>
              </a:rPr>
              <a:t>Representation</a:t>
            </a:r>
          </a:p>
        </p:txBody>
      </p:sp>
      <p:sp>
        <p:nvSpPr>
          <p:cNvPr id="106505" name="AutoShape 9"/>
          <p:cNvSpPr>
            <a:spLocks noChangeArrowheads="1"/>
          </p:cNvSpPr>
          <p:nvPr/>
        </p:nvSpPr>
        <p:spPr bwMode="auto">
          <a:xfrm>
            <a:off x="3079750" y="2206625"/>
            <a:ext cx="533400" cy="304800"/>
          </a:xfrm>
          <a:prstGeom prst="rightArrow">
            <a:avLst>
              <a:gd name="adj1" fmla="val 50000"/>
              <a:gd name="adj2" fmla="val 43750"/>
            </a:avLst>
          </a:prstGeom>
          <a:solidFill>
            <a:srgbClr val="80808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6" name="AutoShape 10"/>
          <p:cNvSpPr>
            <a:spLocks noChangeArrowheads="1"/>
          </p:cNvSpPr>
          <p:nvPr/>
        </p:nvSpPr>
        <p:spPr bwMode="auto">
          <a:xfrm>
            <a:off x="3048000" y="4098925"/>
            <a:ext cx="533400" cy="304800"/>
          </a:xfrm>
          <a:prstGeom prst="rightArrow">
            <a:avLst>
              <a:gd name="adj1" fmla="val 50000"/>
              <a:gd name="adj2" fmla="val 43750"/>
            </a:avLst>
          </a:prstGeom>
          <a:solidFill>
            <a:srgbClr val="80808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7" name="AutoShape 11"/>
          <p:cNvSpPr>
            <a:spLocks noChangeArrowheads="1"/>
          </p:cNvSpPr>
          <p:nvPr/>
        </p:nvSpPr>
        <p:spPr bwMode="auto">
          <a:xfrm>
            <a:off x="4632325" y="2846388"/>
            <a:ext cx="457200" cy="914400"/>
          </a:xfrm>
          <a:prstGeom prst="upDownArrow">
            <a:avLst>
              <a:gd name="adj1" fmla="val 50000"/>
              <a:gd name="adj2" fmla="val 4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508" name="Text Box 12"/>
          <p:cNvSpPr txBox="1">
            <a:spLocks noChangeArrowheads="1"/>
          </p:cNvSpPr>
          <p:nvPr/>
        </p:nvSpPr>
        <p:spPr bwMode="auto">
          <a:xfrm>
            <a:off x="5454650" y="3108325"/>
            <a:ext cx="168485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latinLnBrk="1"/>
            <a:r>
              <a:rPr kumimoji="1" lang="en-US" altLang="ko-KR" b="1" dirty="0">
                <a:solidFill>
                  <a:schemeClr val="accent2"/>
                </a:solidFill>
                <a:latin typeface="Times New Roman" charset="0"/>
                <a:ea typeface="돋움체" charset="0"/>
                <a:cs typeface="돋움체" charset="0"/>
              </a:rPr>
              <a:t>How to match?</a:t>
            </a:r>
          </a:p>
        </p:txBody>
      </p:sp>
      <p:sp>
        <p:nvSpPr>
          <p:cNvPr id="106509" name="Text Box 13"/>
          <p:cNvSpPr txBox="1">
            <a:spLocks noChangeArrowheads="1"/>
          </p:cNvSpPr>
          <p:nvPr/>
        </p:nvSpPr>
        <p:spPr bwMode="auto">
          <a:xfrm>
            <a:off x="228600" y="5059363"/>
            <a:ext cx="8664575" cy="149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atinLnBrk="1"/>
            <a:r>
              <a:rPr kumimoji="1" lang="en-US" altLang="ko-KR" sz="2000" dirty="0">
                <a:ea typeface="돋움체" charset="0"/>
                <a:cs typeface="돋움체" charset="0"/>
              </a:rPr>
              <a:t>In traditional IR systems, matching between each document and</a:t>
            </a:r>
          </a:p>
          <a:p>
            <a:pPr latinLnBrk="1"/>
            <a:r>
              <a:rPr kumimoji="1" lang="en-US" altLang="ko-KR" sz="2000" dirty="0">
                <a:ea typeface="돋움체" charset="0"/>
                <a:cs typeface="돋움체" charset="0"/>
              </a:rPr>
              <a:t>query is attempted in a semantically imprecise space of index terms.</a:t>
            </a:r>
          </a:p>
          <a:p>
            <a:pPr latinLnBrk="1"/>
            <a:endParaRPr kumimoji="1" lang="en-US" altLang="ko-KR" sz="1200" dirty="0"/>
          </a:p>
          <a:p>
            <a:pPr latinLnBrk="1"/>
            <a:r>
              <a:rPr kumimoji="1" lang="en-US" altLang="ko-KR" sz="2000" dirty="0">
                <a:ea typeface="돋움체" charset="0"/>
                <a:cs typeface="돋움체" charset="0"/>
              </a:rPr>
              <a:t>Probabilities provide a principled foundation for uncertain reasoning.</a:t>
            </a:r>
          </a:p>
          <a:p>
            <a:pPr latinLnBrk="1"/>
            <a:r>
              <a:rPr kumimoji="1" lang="en-US" altLang="ko-KR" sz="2000" i="1" dirty="0">
                <a:ea typeface="돋움체" charset="0"/>
                <a:cs typeface="돋움체" charset="0"/>
              </a:rPr>
              <a:t>Can we use probabilities to quantify our search uncertainties?</a:t>
            </a:r>
          </a:p>
        </p:txBody>
      </p:sp>
      <p:sp>
        <p:nvSpPr>
          <p:cNvPr id="106510" name="Text Box 14"/>
          <p:cNvSpPr txBox="1">
            <a:spLocks noChangeArrowheads="1"/>
          </p:cNvSpPr>
          <p:nvPr/>
        </p:nvSpPr>
        <p:spPr bwMode="auto">
          <a:xfrm>
            <a:off x="6553200" y="3768725"/>
            <a:ext cx="2478088" cy="915988"/>
          </a:xfrm>
          <a:prstGeom prst="rect">
            <a:avLst/>
          </a:prstGeom>
          <a:noFill/>
          <a:ln>
            <a:noFill/>
          </a:ln>
          <a:effectLst/>
          <a:extLst>
            <a:ext uri="{909E8E84-426E-40dd-AFC4-6F175D3DCCD1}">
              <a14:hiddenFill xmlns:a14="http://schemas.microsoft.com/office/drawing/2010/main" xmlns="">
                <a:gradFill rotWithShape="0">
                  <a:gsLst>
                    <a:gs pos="0">
                      <a:srgbClr val="A50021"/>
                    </a:gs>
                    <a:gs pos="100000">
                      <a:schemeClr val="tx1"/>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n-US" sz="1800">
                <a:solidFill>
                  <a:schemeClr val="tx2"/>
                </a:solidFill>
              </a:rPr>
              <a:t>Uncertain guess of</a:t>
            </a:r>
          </a:p>
          <a:p>
            <a:pPr eaLnBrk="0" hangingPunct="0"/>
            <a:r>
              <a:rPr lang="en-US" sz="1800">
                <a:solidFill>
                  <a:schemeClr val="tx2"/>
                </a:solidFill>
              </a:rPr>
              <a:t>whether document has relevant content</a:t>
            </a:r>
          </a:p>
        </p:txBody>
      </p:sp>
      <p:cxnSp>
        <p:nvCxnSpPr>
          <p:cNvPr id="106511" name="AutoShape 15"/>
          <p:cNvCxnSpPr>
            <a:cxnSpLocks noChangeShapeType="1"/>
            <a:stCxn id="106510" idx="0"/>
            <a:endCxn id="106508" idx="3"/>
          </p:cNvCxnSpPr>
          <p:nvPr/>
        </p:nvCxnSpPr>
        <p:spPr bwMode="auto">
          <a:xfrm rot="16200000" flipV="1">
            <a:off x="7228006" y="3204486"/>
            <a:ext cx="475734" cy="652743"/>
          </a:xfrm>
          <a:prstGeom prst="curvedConnector2">
            <a:avLst/>
          </a:prstGeom>
          <a:noFill/>
          <a:ln w="38100">
            <a:solidFill>
              <a:schemeClr val="tx2"/>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6513" name="Text Box 17"/>
          <p:cNvSpPr txBox="1">
            <a:spLocks noChangeArrowheads="1"/>
          </p:cNvSpPr>
          <p:nvPr/>
        </p:nvSpPr>
        <p:spPr bwMode="auto">
          <a:xfrm>
            <a:off x="6858000" y="1981200"/>
            <a:ext cx="2011363" cy="1006475"/>
          </a:xfrm>
          <a:prstGeom prst="rect">
            <a:avLst/>
          </a:prstGeom>
          <a:noFill/>
          <a:ln>
            <a:noFill/>
          </a:ln>
          <a:effectLst/>
          <a:extLst>
            <a:ext uri="{909E8E84-426E-40dd-AFC4-6F175D3DCCD1}">
              <a14:hiddenFill xmlns:a14="http://schemas.microsoft.com/office/drawing/2010/main" xmlns="">
                <a:gradFill rotWithShape="0">
                  <a:gsLst>
                    <a:gs pos="0">
                      <a:srgbClr val="A50021"/>
                    </a:gs>
                    <a:gs pos="100000">
                      <a:schemeClr val="tx1"/>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dirty="0">
                <a:solidFill>
                  <a:schemeClr val="folHlink"/>
                </a:solidFill>
              </a:rPr>
              <a:t>Understanding</a:t>
            </a:r>
          </a:p>
          <a:p>
            <a:r>
              <a:rPr lang="en-US" sz="2000" dirty="0">
                <a:solidFill>
                  <a:schemeClr val="folHlink"/>
                </a:solidFill>
              </a:rPr>
              <a:t>of user need is</a:t>
            </a:r>
          </a:p>
          <a:p>
            <a:r>
              <a:rPr lang="en-US" sz="2000" dirty="0">
                <a:solidFill>
                  <a:schemeClr val="folHlink"/>
                </a:solidFill>
              </a:rPr>
              <a:t>uncertain</a:t>
            </a:r>
          </a:p>
        </p:txBody>
      </p:sp>
    </p:spTree>
    <p:extLst>
      <p:ext uri="{BB962C8B-B14F-4D97-AF65-F5344CB8AC3E}">
        <p14:creationId xmlns:p14="http://schemas.microsoft.com/office/powerpoint/2010/main" val="211019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0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50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properties</a:t>
            </a:r>
          </a:p>
        </p:txBody>
      </p:sp>
      <p:sp>
        <p:nvSpPr>
          <p:cNvPr id="3" name="Content Placeholder 2"/>
          <p:cNvSpPr>
            <a:spLocks noGrp="1"/>
          </p:cNvSpPr>
          <p:nvPr>
            <p:ph idx="1"/>
          </p:nvPr>
        </p:nvSpPr>
        <p:spPr/>
        <p:txBody>
          <a:bodyPr/>
          <a:lstStyle/>
          <a:p>
            <a:endParaRPr lang="en-US" dirty="0"/>
          </a:p>
          <a:p>
            <a:r>
              <a:rPr lang="en-US" dirty="0"/>
              <a:t> </a:t>
            </a:r>
          </a:p>
          <a:p>
            <a:endParaRPr lang="en-US" dirty="0"/>
          </a:p>
          <a:p>
            <a:r>
              <a:rPr lang="en-US" dirty="0"/>
              <a:t>                increases monotonically with </a:t>
            </a:r>
            <a:r>
              <a:rPr lang="en-US" i="1" dirty="0" err="1">
                <a:latin typeface="Times New Roman"/>
                <a:cs typeface="Times New Roman"/>
              </a:rPr>
              <a:t>tf</a:t>
            </a:r>
            <a:r>
              <a:rPr lang="en-US" i="1" baseline="-25000" dirty="0" err="1">
                <a:latin typeface="Times New Roman"/>
                <a:cs typeface="Times New Roman"/>
              </a:rPr>
              <a:t>i</a:t>
            </a:r>
            <a:r>
              <a:rPr lang="en-US" i="1" dirty="0"/>
              <a:t> </a:t>
            </a:r>
            <a:br>
              <a:rPr lang="en-US" i="1" dirty="0"/>
            </a:br>
            <a:endParaRPr lang="en-US" dirty="0"/>
          </a:p>
          <a:p>
            <a:r>
              <a:rPr lang="en-US" dirty="0"/>
              <a:t>… but asymptotically approaches a maximum value as                           [not true for simple scaling of </a:t>
            </a:r>
            <a:r>
              <a:rPr lang="en-US" dirty="0" err="1"/>
              <a:t>tf</a:t>
            </a:r>
            <a:r>
              <a:rPr lang="en-US" dirty="0"/>
              <a:t>]</a:t>
            </a:r>
          </a:p>
          <a:p>
            <a:endParaRPr lang="en-US" dirty="0"/>
          </a:p>
          <a:p>
            <a:r>
              <a:rPr lang="en-US" dirty="0"/>
              <a:t>… with the asymptotic limit being </a:t>
            </a:r>
          </a:p>
        </p:txBody>
      </p:sp>
      <p:graphicFrame>
        <p:nvGraphicFramePr>
          <p:cNvPr id="4" name="Object 5"/>
          <p:cNvGraphicFramePr>
            <a:graphicFrameLocks noChangeAspect="1"/>
          </p:cNvGraphicFramePr>
          <p:nvPr/>
        </p:nvGraphicFramePr>
        <p:xfrm>
          <a:off x="990600" y="2120900"/>
          <a:ext cx="1501775" cy="528638"/>
        </p:xfrm>
        <a:graphic>
          <a:graphicData uri="http://schemas.openxmlformats.org/presentationml/2006/ole">
            <mc:AlternateContent xmlns:mc="http://schemas.openxmlformats.org/markup-compatibility/2006">
              <mc:Choice xmlns:v="urn:schemas-microsoft-com:vml" Requires="v">
                <p:oleObj name="Equation" r:id="rId2" imgW="685800" imgH="241300" progId="Equation.3">
                  <p:embed/>
                </p:oleObj>
              </mc:Choice>
              <mc:Fallback>
                <p:oleObj name="Equation" r:id="rId2" imgW="685800" imgH="241300" progId="Equation.3">
                  <p:embed/>
                  <p:pic>
                    <p:nvPicPr>
                      <p:cNvPr id="4" name="Object 5"/>
                      <p:cNvPicPr>
                        <a:picLocks noChangeAspect="1" noChangeArrowheads="1"/>
                      </p:cNvPicPr>
                      <p:nvPr/>
                    </p:nvPicPr>
                    <p:blipFill>
                      <a:blip r:embed="rId3"/>
                      <a:srcRect/>
                      <a:stretch>
                        <a:fillRect/>
                      </a:stretch>
                    </p:blipFill>
                    <p:spPr bwMode="auto">
                      <a:xfrm>
                        <a:off x="990600" y="2120900"/>
                        <a:ext cx="1501775" cy="528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976313" y="3128963"/>
          <a:ext cx="1112837" cy="528637"/>
        </p:xfrm>
        <a:graphic>
          <a:graphicData uri="http://schemas.openxmlformats.org/presentationml/2006/ole">
            <mc:AlternateContent xmlns:mc="http://schemas.openxmlformats.org/markup-compatibility/2006">
              <mc:Choice xmlns:v="urn:schemas-microsoft-com:vml" Requires="v">
                <p:oleObj name="Equation" r:id="rId4" imgW="508000" imgH="241300" progId="Equation.3">
                  <p:embed/>
                </p:oleObj>
              </mc:Choice>
              <mc:Fallback>
                <p:oleObj name="Equation" r:id="rId4" imgW="508000" imgH="241300" progId="Equation.3">
                  <p:embed/>
                  <p:pic>
                    <p:nvPicPr>
                      <p:cNvPr id="6" name="Object 5"/>
                      <p:cNvPicPr>
                        <a:picLocks noChangeAspect="1" noChangeArrowheads="1"/>
                      </p:cNvPicPr>
                      <p:nvPr/>
                    </p:nvPicPr>
                    <p:blipFill>
                      <a:blip r:embed="rId5"/>
                      <a:srcRect/>
                      <a:stretch>
                        <a:fillRect/>
                      </a:stretch>
                    </p:blipFill>
                    <p:spPr bwMode="auto">
                      <a:xfrm>
                        <a:off x="976313" y="3128963"/>
                        <a:ext cx="1112837" cy="528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5837237" y="5567362"/>
          <a:ext cx="639763" cy="528638"/>
        </p:xfrm>
        <a:graphic>
          <a:graphicData uri="http://schemas.openxmlformats.org/presentationml/2006/ole">
            <mc:AlternateContent xmlns:mc="http://schemas.openxmlformats.org/markup-compatibility/2006">
              <mc:Choice xmlns:v="urn:schemas-microsoft-com:vml" Requires="v">
                <p:oleObj name="Equation" r:id="rId6" imgW="292100" imgH="241300" progId="Equation.3">
                  <p:embed/>
                </p:oleObj>
              </mc:Choice>
              <mc:Fallback>
                <p:oleObj name="Equation" r:id="rId6" imgW="292100" imgH="241300" progId="Equation.3">
                  <p:embed/>
                  <p:pic>
                    <p:nvPicPr>
                      <p:cNvPr id="9" name="Object 8"/>
                      <p:cNvPicPr>
                        <a:picLocks noChangeAspect="1" noChangeArrowheads="1"/>
                      </p:cNvPicPr>
                      <p:nvPr/>
                    </p:nvPicPr>
                    <p:blipFill>
                      <a:blip r:embed="rId7"/>
                      <a:srcRect/>
                      <a:stretch>
                        <a:fillRect/>
                      </a:stretch>
                    </p:blipFill>
                    <p:spPr bwMode="auto">
                      <a:xfrm>
                        <a:off x="5837237" y="5567362"/>
                        <a:ext cx="639763" cy="528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 name="TextBox 9"/>
          <p:cNvSpPr txBox="1"/>
          <p:nvPr/>
        </p:nvSpPr>
        <p:spPr>
          <a:xfrm>
            <a:off x="7369899" y="5168205"/>
            <a:ext cx="1697901" cy="1384995"/>
          </a:xfrm>
          <a:prstGeom prst="rect">
            <a:avLst/>
          </a:prstGeom>
          <a:noFill/>
        </p:spPr>
        <p:txBody>
          <a:bodyPr wrap="none" rtlCol="0">
            <a:spAutoFit/>
          </a:bodyPr>
          <a:lstStyle/>
          <a:p>
            <a:r>
              <a:rPr lang="en-US" sz="2800" dirty="0">
                <a:latin typeface="+mn-lt"/>
              </a:rPr>
              <a:t>Weight of</a:t>
            </a:r>
            <a:br>
              <a:rPr lang="en-US" sz="2800" dirty="0">
                <a:latin typeface="+mn-lt"/>
              </a:rPr>
            </a:br>
            <a:r>
              <a:rPr lang="en-US" sz="2800" dirty="0">
                <a:latin typeface="+mn-lt"/>
              </a:rPr>
              <a:t>eliteness</a:t>
            </a:r>
            <a:br>
              <a:rPr lang="en-US" sz="2800" dirty="0">
                <a:latin typeface="+mn-lt"/>
              </a:rPr>
            </a:br>
            <a:r>
              <a:rPr lang="en-US" sz="2800" dirty="0">
                <a:latin typeface="+mn-lt"/>
              </a:rPr>
              <a:t>feature</a:t>
            </a:r>
          </a:p>
        </p:txBody>
      </p:sp>
      <p:sp>
        <p:nvSpPr>
          <p:cNvPr id="11" name="Left Arrow 10"/>
          <p:cNvSpPr/>
          <p:nvPr/>
        </p:nvSpPr>
        <p:spPr>
          <a:xfrm>
            <a:off x="6650901" y="5638800"/>
            <a:ext cx="664299" cy="381000"/>
          </a:xfrm>
          <a:prstGeom prst="left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1295400" y="4572000"/>
          <a:ext cx="1057275" cy="473075"/>
        </p:xfrm>
        <a:graphic>
          <a:graphicData uri="http://schemas.openxmlformats.org/presentationml/2006/ole">
            <mc:AlternateContent xmlns:mc="http://schemas.openxmlformats.org/markup-compatibility/2006">
              <mc:Choice xmlns:v="urn:schemas-microsoft-com:vml" Requires="v">
                <p:oleObj name="Equation" r:id="rId8" imgW="482600" imgH="215900" progId="Equation.3">
                  <p:embed/>
                </p:oleObj>
              </mc:Choice>
              <mc:Fallback>
                <p:oleObj name="Equation" r:id="rId8" imgW="482600" imgH="215900" progId="Equation.3">
                  <p:embed/>
                  <p:pic>
                    <p:nvPicPr>
                      <p:cNvPr id="13" name="Object 12"/>
                      <p:cNvPicPr>
                        <a:picLocks noChangeAspect="1" noChangeArrowheads="1"/>
                      </p:cNvPicPr>
                      <p:nvPr/>
                    </p:nvPicPr>
                    <p:blipFill>
                      <a:blip r:embed="rId9"/>
                      <a:srcRect/>
                      <a:stretch>
                        <a:fillRect/>
                      </a:stretch>
                    </p:blipFill>
                    <p:spPr bwMode="auto">
                      <a:xfrm>
                        <a:off x="1295400" y="4572000"/>
                        <a:ext cx="1057275" cy="473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57543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saturation function</a:t>
            </a:r>
          </a:p>
        </p:txBody>
      </p:sp>
      <p:sp>
        <p:nvSpPr>
          <p:cNvPr id="3" name="Content Placeholder 2"/>
          <p:cNvSpPr>
            <a:spLocks noGrp="1"/>
          </p:cNvSpPr>
          <p:nvPr>
            <p:ph idx="1"/>
          </p:nvPr>
        </p:nvSpPr>
        <p:spPr/>
        <p:txBody>
          <a:bodyPr/>
          <a:lstStyle/>
          <a:p>
            <a:r>
              <a:rPr lang="en-US" dirty="0"/>
              <a:t>Estimating parameters for the 2-Poisson model is not easy</a:t>
            </a:r>
          </a:p>
          <a:p>
            <a:endParaRPr lang="en-US" dirty="0"/>
          </a:p>
          <a:p>
            <a:r>
              <a:rPr lang="en-US" dirty="0"/>
              <a:t>… So approximate it with a simple parametric curve that has the same qualitative properties</a:t>
            </a:r>
          </a:p>
        </p:txBody>
      </p:sp>
      <p:graphicFrame>
        <p:nvGraphicFramePr>
          <p:cNvPr id="4" name="Object 3"/>
          <p:cNvGraphicFramePr>
            <a:graphicFrameLocks noChangeAspect="1"/>
          </p:cNvGraphicFramePr>
          <p:nvPr/>
        </p:nvGraphicFramePr>
        <p:xfrm>
          <a:off x="3597275" y="4267200"/>
          <a:ext cx="1341438" cy="1384300"/>
        </p:xfrm>
        <a:graphic>
          <a:graphicData uri="http://schemas.openxmlformats.org/presentationml/2006/ole">
            <mc:AlternateContent xmlns:mc="http://schemas.openxmlformats.org/markup-compatibility/2006">
              <mc:Choice xmlns:v="urn:schemas-microsoft-com:vml" Requires="v">
                <p:oleObj name="Equation" r:id="rId2" imgW="419100" imgH="431800" progId="Equation.3">
                  <p:embed/>
                </p:oleObj>
              </mc:Choice>
              <mc:Fallback>
                <p:oleObj name="Equation" r:id="rId2" imgW="419100" imgH="431800" progId="Equation.3">
                  <p:embed/>
                  <p:pic>
                    <p:nvPicPr>
                      <p:cNvPr id="4" name="Object 3"/>
                      <p:cNvPicPr>
                        <a:picLocks noChangeAspect="1" noChangeArrowheads="1"/>
                      </p:cNvPicPr>
                      <p:nvPr/>
                    </p:nvPicPr>
                    <p:blipFill>
                      <a:blip r:embed="rId3"/>
                      <a:srcRect/>
                      <a:stretch>
                        <a:fillRect/>
                      </a:stretch>
                    </p:blipFill>
                    <p:spPr bwMode="auto">
                      <a:xfrm>
                        <a:off x="3597275" y="4267200"/>
                        <a:ext cx="1341438" cy="13843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55158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Saturation function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For high values of </a:t>
            </a:r>
            <a:r>
              <a:rPr lang="en-US" i="1" dirty="0">
                <a:latin typeface="Times New Roman"/>
                <a:cs typeface="Times New Roman"/>
              </a:rPr>
              <a:t>k</a:t>
            </a:r>
            <a:r>
              <a:rPr lang="en-US" baseline="-25000" dirty="0">
                <a:latin typeface="Times New Roman"/>
                <a:cs typeface="Times New Roman"/>
              </a:rPr>
              <a:t>1</a:t>
            </a:r>
            <a:r>
              <a:rPr lang="en-US" dirty="0"/>
              <a:t>, increments in </a:t>
            </a:r>
            <a:r>
              <a:rPr lang="en-US" i="1" dirty="0" err="1">
                <a:latin typeface="Times New Roman"/>
                <a:cs typeface="Times New Roman"/>
              </a:rPr>
              <a:t>tf</a:t>
            </a:r>
            <a:r>
              <a:rPr lang="en-US" i="1" baseline="-25000" dirty="0" err="1">
                <a:latin typeface="Times New Roman"/>
                <a:cs typeface="Times New Roman"/>
              </a:rPr>
              <a:t>i</a:t>
            </a:r>
            <a:r>
              <a:rPr lang="en-US" dirty="0"/>
              <a:t> continue to contribute significantly to the score</a:t>
            </a:r>
          </a:p>
          <a:p>
            <a:r>
              <a:rPr lang="en-US" dirty="0"/>
              <a:t>Contributions tail off quickly for low values of </a:t>
            </a:r>
            <a:r>
              <a:rPr lang="en-US" i="1" dirty="0">
                <a:latin typeface="Times New Roman"/>
                <a:cs typeface="Times New Roman"/>
              </a:rPr>
              <a:t>k</a:t>
            </a:r>
            <a:r>
              <a:rPr lang="en-US" baseline="-25000" dirty="0">
                <a:latin typeface="Times New Roman"/>
                <a:cs typeface="Times New Roman"/>
              </a:rPr>
              <a:t>1</a:t>
            </a:r>
            <a:endParaRPr lang="en-US" i="1" baseline="-25000" dirty="0">
              <a:latin typeface="Times New Roman"/>
              <a:cs typeface="Times New Roman"/>
            </a:endParaRPr>
          </a:p>
        </p:txBody>
      </p:sp>
      <p:pic>
        <p:nvPicPr>
          <p:cNvPr id="5" name="Picture 4" descr="satur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1524000"/>
            <a:ext cx="6197600" cy="3724471"/>
          </a:xfrm>
          <a:prstGeom prst="rect">
            <a:avLst/>
          </a:prstGeom>
        </p:spPr>
      </p:pic>
    </p:spTree>
    <p:extLst>
      <p:ext uri="{BB962C8B-B14F-4D97-AF65-F5344CB8AC3E}">
        <p14:creationId xmlns:p14="http://schemas.microsoft.com/office/powerpoint/2010/main" val="2523482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versions of BM25</a:t>
            </a:r>
          </a:p>
        </p:txBody>
      </p:sp>
      <p:sp>
        <p:nvSpPr>
          <p:cNvPr id="3" name="Content Placeholder 2"/>
          <p:cNvSpPr>
            <a:spLocks noGrp="1"/>
          </p:cNvSpPr>
          <p:nvPr>
            <p:ph idx="1"/>
          </p:nvPr>
        </p:nvSpPr>
        <p:spPr/>
        <p:txBody>
          <a:bodyPr/>
          <a:lstStyle/>
          <a:p>
            <a:r>
              <a:rPr lang="en-US" dirty="0"/>
              <a:t>Version 1: using the saturation function</a:t>
            </a:r>
          </a:p>
          <a:p>
            <a:endParaRPr lang="en-US" dirty="0"/>
          </a:p>
          <a:p>
            <a:pPr marL="0" indent="0">
              <a:buNone/>
            </a:pPr>
            <a:endParaRPr lang="en-US" dirty="0"/>
          </a:p>
          <a:p>
            <a:r>
              <a:rPr lang="en-US" dirty="0"/>
              <a:t>Version 2: BIM simplification to IDF</a:t>
            </a:r>
            <a:br>
              <a:rPr lang="en-US" dirty="0"/>
            </a:br>
            <a:br>
              <a:rPr lang="en-US" dirty="0"/>
            </a:br>
            <a:br>
              <a:rPr lang="en-US" dirty="0"/>
            </a:br>
            <a:endParaRPr lang="en-US" dirty="0"/>
          </a:p>
          <a:p>
            <a:pPr lvl="1"/>
            <a:r>
              <a:rPr lang="en-US" dirty="0">
                <a:latin typeface="Times New Roman"/>
                <a:cs typeface="Times New Roman"/>
              </a:rPr>
              <a:t>(</a:t>
            </a:r>
            <a:r>
              <a:rPr lang="en-US" i="1" dirty="0">
                <a:latin typeface="Times New Roman"/>
                <a:cs typeface="Times New Roman"/>
              </a:rPr>
              <a:t>k</a:t>
            </a:r>
            <a:r>
              <a:rPr lang="en-US" i="1" baseline="-25000" dirty="0">
                <a:latin typeface="Times New Roman"/>
                <a:cs typeface="Times New Roman"/>
              </a:rPr>
              <a:t>1</a:t>
            </a:r>
            <a:r>
              <a:rPr lang="en-US" i="1" dirty="0">
                <a:latin typeface="Times New Roman"/>
                <a:cs typeface="Times New Roman"/>
              </a:rPr>
              <a:t>+</a:t>
            </a:r>
            <a:r>
              <a:rPr lang="en-US" dirty="0">
                <a:latin typeface="Times New Roman"/>
                <a:cs typeface="Times New Roman"/>
              </a:rPr>
              <a:t>1)</a:t>
            </a:r>
            <a:r>
              <a:rPr lang="en-US" dirty="0"/>
              <a:t> factor doesn’t change ranking, but makes </a:t>
            </a:r>
            <a:br>
              <a:rPr lang="en-US" dirty="0"/>
            </a:br>
            <a:r>
              <a:rPr lang="en-US" dirty="0"/>
              <a:t>term score </a:t>
            </a:r>
            <a:r>
              <a:rPr lang="en-US" dirty="0">
                <a:latin typeface="Times New Roman"/>
                <a:cs typeface="Times New Roman"/>
              </a:rPr>
              <a:t>1</a:t>
            </a:r>
            <a:r>
              <a:rPr lang="en-US" dirty="0"/>
              <a:t> when </a:t>
            </a:r>
            <a:r>
              <a:rPr lang="en-US" i="1" dirty="0" err="1">
                <a:latin typeface="Times New Roman"/>
                <a:cs typeface="Times New Roman"/>
              </a:rPr>
              <a:t>tf</a:t>
            </a:r>
            <a:r>
              <a:rPr lang="en-US" i="1" baseline="-25000" dirty="0" err="1">
                <a:latin typeface="Times New Roman"/>
                <a:cs typeface="Times New Roman"/>
              </a:rPr>
              <a:t>i</a:t>
            </a:r>
            <a:r>
              <a:rPr lang="en-US" i="1" dirty="0">
                <a:latin typeface="Times New Roman"/>
                <a:cs typeface="Times New Roman"/>
              </a:rPr>
              <a:t> = </a:t>
            </a:r>
            <a:r>
              <a:rPr lang="en-US" dirty="0">
                <a:latin typeface="Times New Roman"/>
                <a:cs typeface="Times New Roman"/>
              </a:rPr>
              <a:t>1</a:t>
            </a:r>
          </a:p>
          <a:p>
            <a:pPr lvl="1"/>
            <a:r>
              <a:rPr lang="en-US" dirty="0"/>
              <a:t>Similar to </a:t>
            </a:r>
            <a:r>
              <a:rPr lang="en-US" i="1" dirty="0">
                <a:latin typeface="Times New Roman"/>
                <a:cs typeface="Times New Roman"/>
              </a:rPr>
              <a:t>tf-idf</a:t>
            </a:r>
            <a:r>
              <a:rPr lang="en-US" dirty="0"/>
              <a:t>, but term scores are bounded</a:t>
            </a:r>
          </a:p>
        </p:txBody>
      </p:sp>
      <p:graphicFrame>
        <p:nvGraphicFramePr>
          <p:cNvPr id="4" name="Object 5"/>
          <p:cNvGraphicFramePr>
            <a:graphicFrameLocks noChangeAspect="1"/>
          </p:cNvGraphicFramePr>
          <p:nvPr/>
        </p:nvGraphicFramePr>
        <p:xfrm>
          <a:off x="1925638" y="2178050"/>
          <a:ext cx="3225800" cy="946150"/>
        </p:xfrm>
        <a:graphic>
          <a:graphicData uri="http://schemas.openxmlformats.org/presentationml/2006/ole">
            <mc:AlternateContent xmlns:mc="http://schemas.openxmlformats.org/markup-compatibility/2006">
              <mc:Choice xmlns:v="urn:schemas-microsoft-com:vml" Requires="v">
                <p:oleObj name="Equation" r:id="rId3" imgW="1473200" imgH="431800" progId="Equation.3">
                  <p:embed/>
                </p:oleObj>
              </mc:Choice>
              <mc:Fallback>
                <p:oleObj name="Equation" r:id="rId3" imgW="1473200" imgH="431800" progId="Equation.3">
                  <p:embed/>
                  <p:pic>
                    <p:nvPicPr>
                      <p:cNvPr id="4" name="Object 5"/>
                      <p:cNvPicPr>
                        <a:picLocks noChangeAspect="1" noChangeArrowheads="1"/>
                      </p:cNvPicPr>
                      <p:nvPr/>
                    </p:nvPicPr>
                    <p:blipFill>
                      <a:blip r:embed="rId4"/>
                      <a:srcRect/>
                      <a:stretch>
                        <a:fillRect/>
                      </a:stretch>
                    </p:blipFill>
                    <p:spPr bwMode="auto">
                      <a:xfrm>
                        <a:off x="1925638" y="2178050"/>
                        <a:ext cx="3225800" cy="946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1470025" y="3733800"/>
          <a:ext cx="4140200" cy="946150"/>
        </p:xfrm>
        <a:graphic>
          <a:graphicData uri="http://schemas.openxmlformats.org/presentationml/2006/ole">
            <mc:AlternateContent xmlns:mc="http://schemas.openxmlformats.org/markup-compatibility/2006">
              <mc:Choice xmlns:v="urn:schemas-microsoft-com:vml" Requires="v">
                <p:oleObj name="Equation" r:id="rId5" imgW="1892300" imgH="431800" progId="Equation.3">
                  <p:embed/>
                </p:oleObj>
              </mc:Choice>
              <mc:Fallback>
                <p:oleObj name="Equation" r:id="rId5" imgW="1892300" imgH="431800" progId="Equation.3">
                  <p:embed/>
                  <p:pic>
                    <p:nvPicPr>
                      <p:cNvPr id="5" name="Object 5"/>
                      <p:cNvPicPr>
                        <a:picLocks noChangeAspect="1" noChangeArrowheads="1"/>
                      </p:cNvPicPr>
                      <p:nvPr/>
                    </p:nvPicPr>
                    <p:blipFill>
                      <a:blip r:embed="rId6"/>
                      <a:srcRect/>
                      <a:stretch>
                        <a:fillRect/>
                      </a:stretch>
                    </p:blipFill>
                    <p:spPr bwMode="auto">
                      <a:xfrm>
                        <a:off x="1470025" y="3733800"/>
                        <a:ext cx="4140200" cy="946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18751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length normalization</a:t>
            </a:r>
          </a:p>
        </p:txBody>
      </p:sp>
      <p:sp>
        <p:nvSpPr>
          <p:cNvPr id="3" name="Content Placeholder 2"/>
          <p:cNvSpPr>
            <a:spLocks noGrp="1"/>
          </p:cNvSpPr>
          <p:nvPr>
            <p:ph idx="1"/>
          </p:nvPr>
        </p:nvSpPr>
        <p:spPr/>
        <p:txBody>
          <a:bodyPr/>
          <a:lstStyle/>
          <a:p>
            <a:r>
              <a:rPr lang="en-US" dirty="0"/>
              <a:t>Longer documents are likely to have larger </a:t>
            </a:r>
            <a:r>
              <a:rPr lang="en-US" i="1" dirty="0" err="1">
                <a:latin typeface="Times New Roman"/>
                <a:cs typeface="Times New Roman"/>
              </a:rPr>
              <a:t>tf</a:t>
            </a:r>
            <a:r>
              <a:rPr lang="en-US" i="1" baseline="-25000" dirty="0" err="1">
                <a:latin typeface="Times New Roman"/>
                <a:cs typeface="Times New Roman"/>
              </a:rPr>
              <a:t>i</a:t>
            </a:r>
            <a:r>
              <a:rPr lang="en-US" i="1" dirty="0">
                <a:latin typeface="Times New Roman"/>
                <a:cs typeface="Times New Roman"/>
              </a:rPr>
              <a:t> </a:t>
            </a:r>
            <a:r>
              <a:rPr lang="en-US" dirty="0"/>
              <a:t>values</a:t>
            </a:r>
          </a:p>
          <a:p>
            <a:endParaRPr lang="en-US" dirty="0"/>
          </a:p>
          <a:p>
            <a:r>
              <a:rPr lang="en-US" dirty="0"/>
              <a:t>Why might documents be longer?</a:t>
            </a:r>
          </a:p>
          <a:p>
            <a:pPr lvl="1"/>
            <a:r>
              <a:rPr lang="en-US" sz="2800" dirty="0"/>
              <a:t>Verbosity: suggests observed </a:t>
            </a:r>
            <a:r>
              <a:rPr lang="en-US" sz="2800" i="1" dirty="0" err="1">
                <a:latin typeface="Times New Roman"/>
                <a:cs typeface="Times New Roman"/>
              </a:rPr>
              <a:t>tf</a:t>
            </a:r>
            <a:r>
              <a:rPr lang="en-US" sz="2800" i="1" baseline="-25000" dirty="0" err="1">
                <a:latin typeface="Times New Roman"/>
                <a:cs typeface="Times New Roman"/>
              </a:rPr>
              <a:t>i</a:t>
            </a:r>
            <a:r>
              <a:rPr lang="en-US" sz="2800" i="1" dirty="0">
                <a:latin typeface="Times New Roman"/>
                <a:cs typeface="Times New Roman"/>
              </a:rPr>
              <a:t> </a:t>
            </a:r>
            <a:r>
              <a:rPr lang="en-US" sz="2800" dirty="0"/>
              <a:t>too high</a:t>
            </a:r>
          </a:p>
          <a:p>
            <a:pPr lvl="1"/>
            <a:r>
              <a:rPr lang="en-US" sz="2800" dirty="0"/>
              <a:t>Larger scope: suggests observed </a:t>
            </a:r>
            <a:r>
              <a:rPr lang="en-US" sz="2800" i="1" dirty="0" err="1">
                <a:latin typeface="Times New Roman"/>
                <a:cs typeface="Times New Roman"/>
              </a:rPr>
              <a:t>tf</a:t>
            </a:r>
            <a:r>
              <a:rPr lang="en-US" sz="2800" i="1" baseline="-25000" dirty="0" err="1">
                <a:latin typeface="Times New Roman"/>
                <a:cs typeface="Times New Roman"/>
              </a:rPr>
              <a:t>i</a:t>
            </a:r>
            <a:r>
              <a:rPr lang="en-US" sz="2800" dirty="0"/>
              <a:t> may be right</a:t>
            </a:r>
          </a:p>
          <a:p>
            <a:pPr lvl="1"/>
            <a:endParaRPr lang="en-US" sz="2800" dirty="0"/>
          </a:p>
          <a:p>
            <a:r>
              <a:rPr lang="en-US" dirty="0"/>
              <a:t>A real document collection probably has both effects </a:t>
            </a:r>
          </a:p>
          <a:p>
            <a:r>
              <a:rPr lang="en-US" dirty="0"/>
              <a:t>… so should apply some kind of partial normalization</a:t>
            </a:r>
          </a:p>
        </p:txBody>
      </p:sp>
    </p:spTree>
    <p:extLst>
      <p:ext uri="{BB962C8B-B14F-4D97-AF65-F5344CB8AC3E}">
        <p14:creationId xmlns:p14="http://schemas.microsoft.com/office/powerpoint/2010/main" val="3968139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length normalization</a:t>
            </a:r>
          </a:p>
        </p:txBody>
      </p:sp>
      <p:sp>
        <p:nvSpPr>
          <p:cNvPr id="3" name="Content Placeholder 2"/>
          <p:cNvSpPr>
            <a:spLocks noGrp="1"/>
          </p:cNvSpPr>
          <p:nvPr>
            <p:ph idx="1"/>
          </p:nvPr>
        </p:nvSpPr>
        <p:spPr/>
        <p:txBody>
          <a:bodyPr/>
          <a:lstStyle/>
          <a:p>
            <a:r>
              <a:rPr lang="en-US" dirty="0"/>
              <a:t>Document length:</a:t>
            </a:r>
          </a:p>
          <a:p>
            <a:endParaRPr lang="en-US" dirty="0"/>
          </a:p>
          <a:p>
            <a:endParaRPr lang="en-US" dirty="0"/>
          </a:p>
          <a:p>
            <a:r>
              <a:rPr lang="en-US" i="1" dirty="0" err="1">
                <a:latin typeface="Times New Roman"/>
                <a:cs typeface="Times New Roman"/>
              </a:rPr>
              <a:t>avdl</a:t>
            </a:r>
            <a:r>
              <a:rPr lang="en-US" dirty="0"/>
              <a:t>: Average document length over collection</a:t>
            </a:r>
          </a:p>
          <a:p>
            <a:r>
              <a:rPr lang="en-US" dirty="0"/>
              <a:t>Length normalization component</a:t>
            </a:r>
            <a:br>
              <a:rPr lang="en-US" dirty="0"/>
            </a:br>
            <a:br>
              <a:rPr lang="en-US" dirty="0"/>
            </a:br>
            <a:br>
              <a:rPr lang="en-US" dirty="0"/>
            </a:br>
            <a:endParaRPr lang="en-US" dirty="0"/>
          </a:p>
          <a:p>
            <a:pPr lvl="1"/>
            <a:r>
              <a:rPr lang="en-US" i="1" dirty="0">
                <a:latin typeface="Times New Roman"/>
                <a:cs typeface="Times New Roman"/>
              </a:rPr>
              <a:t>b = 1  </a:t>
            </a:r>
            <a:r>
              <a:rPr lang="en-US" dirty="0"/>
              <a:t>full document length normalization </a:t>
            </a:r>
          </a:p>
          <a:p>
            <a:pPr lvl="1"/>
            <a:r>
              <a:rPr lang="en-US" i="1" dirty="0">
                <a:latin typeface="Times New Roman"/>
                <a:cs typeface="Times New Roman"/>
              </a:rPr>
              <a:t>b = 0  </a:t>
            </a:r>
            <a:r>
              <a:rPr lang="en-US" dirty="0"/>
              <a:t>no document length normalization</a:t>
            </a:r>
          </a:p>
        </p:txBody>
      </p:sp>
      <p:graphicFrame>
        <p:nvGraphicFramePr>
          <p:cNvPr id="4" name="Object 5"/>
          <p:cNvGraphicFramePr>
            <a:graphicFrameLocks noChangeAspect="1"/>
          </p:cNvGraphicFramePr>
          <p:nvPr/>
        </p:nvGraphicFramePr>
        <p:xfrm>
          <a:off x="2870200" y="2246313"/>
          <a:ext cx="1335088" cy="808037"/>
        </p:xfrm>
        <a:graphic>
          <a:graphicData uri="http://schemas.openxmlformats.org/presentationml/2006/ole">
            <mc:AlternateContent xmlns:mc="http://schemas.openxmlformats.org/markup-compatibility/2006">
              <mc:Choice xmlns:v="urn:schemas-microsoft-com:vml" Requires="v">
                <p:oleObj name="Equation" r:id="rId3" imgW="609600" imgH="368300" progId="Equation.3">
                  <p:embed/>
                </p:oleObj>
              </mc:Choice>
              <mc:Fallback>
                <p:oleObj name="Equation" r:id="rId3" imgW="609600" imgH="368300" progId="Equation.3">
                  <p:embed/>
                  <p:pic>
                    <p:nvPicPr>
                      <p:cNvPr id="4" name="Object 5"/>
                      <p:cNvPicPr>
                        <a:picLocks noChangeAspect="1" noChangeArrowheads="1"/>
                      </p:cNvPicPr>
                      <p:nvPr/>
                    </p:nvPicPr>
                    <p:blipFill>
                      <a:blip r:embed="rId4"/>
                      <a:srcRect/>
                      <a:stretch>
                        <a:fillRect/>
                      </a:stretch>
                    </p:blipFill>
                    <p:spPr bwMode="auto">
                      <a:xfrm>
                        <a:off x="2870200" y="2246313"/>
                        <a:ext cx="1335088" cy="808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230438" y="4275138"/>
          <a:ext cx="2921000" cy="946150"/>
        </p:xfrm>
        <a:graphic>
          <a:graphicData uri="http://schemas.openxmlformats.org/presentationml/2006/ole">
            <mc:AlternateContent xmlns:mc="http://schemas.openxmlformats.org/markup-compatibility/2006">
              <mc:Choice xmlns:v="urn:schemas-microsoft-com:vml" Requires="v">
                <p:oleObj name="Equation" r:id="rId5" imgW="1333500" imgH="431800" progId="Equation.3">
                  <p:embed/>
                </p:oleObj>
              </mc:Choice>
              <mc:Fallback>
                <p:oleObj name="Equation" r:id="rId5" imgW="1333500" imgH="431800" progId="Equation.3">
                  <p:embed/>
                  <p:pic>
                    <p:nvPicPr>
                      <p:cNvPr id="6" name="Object 5"/>
                      <p:cNvPicPr>
                        <a:picLocks noChangeAspect="1" noChangeArrowheads="1"/>
                      </p:cNvPicPr>
                      <p:nvPr/>
                    </p:nvPicPr>
                    <p:blipFill>
                      <a:blip r:embed="rId6"/>
                      <a:srcRect/>
                      <a:stretch>
                        <a:fillRect/>
                      </a:stretch>
                    </p:blipFill>
                    <p:spPr bwMode="auto">
                      <a:xfrm>
                        <a:off x="2230438" y="4275138"/>
                        <a:ext cx="2921000" cy="946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5791200" y="4552950"/>
          <a:ext cx="1195388" cy="388938"/>
        </p:xfrm>
        <a:graphic>
          <a:graphicData uri="http://schemas.openxmlformats.org/presentationml/2006/ole">
            <mc:AlternateContent xmlns:mc="http://schemas.openxmlformats.org/markup-compatibility/2006">
              <mc:Choice xmlns:v="urn:schemas-microsoft-com:vml" Requires="v">
                <p:oleObj name="Equation" r:id="rId7" imgW="546100" imgH="177800" progId="Equation.3">
                  <p:embed/>
                </p:oleObj>
              </mc:Choice>
              <mc:Fallback>
                <p:oleObj name="Equation" r:id="rId7" imgW="546100" imgH="177800" progId="Equation.3">
                  <p:embed/>
                  <p:pic>
                    <p:nvPicPr>
                      <p:cNvPr id="7" name="Object 6"/>
                      <p:cNvPicPr>
                        <a:picLocks noChangeAspect="1" noChangeArrowheads="1"/>
                      </p:cNvPicPr>
                      <p:nvPr/>
                    </p:nvPicPr>
                    <p:blipFill>
                      <a:blip r:embed="rId8"/>
                      <a:srcRect/>
                      <a:stretch>
                        <a:fillRect/>
                      </a:stretch>
                    </p:blipFill>
                    <p:spPr bwMode="auto">
                      <a:xfrm>
                        <a:off x="5791200" y="4552950"/>
                        <a:ext cx="1195388" cy="388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567143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length normalization</a:t>
            </a:r>
          </a:p>
        </p:txBody>
      </p:sp>
      <p:pic>
        <p:nvPicPr>
          <p:cNvPr id="3" name="Picture 2"/>
          <p:cNvPicPr>
            <a:picLocks noChangeAspect="1"/>
          </p:cNvPicPr>
          <p:nvPr/>
        </p:nvPicPr>
        <p:blipFill>
          <a:blip r:embed="rId2"/>
          <a:stretch>
            <a:fillRect/>
          </a:stretch>
        </p:blipFill>
        <p:spPr>
          <a:xfrm>
            <a:off x="1447800" y="1600200"/>
            <a:ext cx="5791200" cy="5102284"/>
          </a:xfrm>
          <a:prstGeom prst="rect">
            <a:avLst/>
          </a:prstGeom>
        </p:spPr>
      </p:pic>
    </p:spTree>
    <p:extLst>
      <p:ext uri="{BB962C8B-B14F-4D97-AF65-F5344CB8AC3E}">
        <p14:creationId xmlns:p14="http://schemas.microsoft.com/office/powerpoint/2010/main" val="1391557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Okapi BM25</a:t>
            </a:r>
          </a:p>
        </p:txBody>
      </p:sp>
      <p:sp>
        <p:nvSpPr>
          <p:cNvPr id="3" name="Content Placeholder 2"/>
          <p:cNvSpPr>
            <a:spLocks noGrp="1"/>
          </p:cNvSpPr>
          <p:nvPr>
            <p:ph idx="1"/>
          </p:nvPr>
        </p:nvSpPr>
        <p:spPr/>
        <p:txBody>
          <a:bodyPr/>
          <a:lstStyle/>
          <a:p>
            <a:r>
              <a:rPr lang="en-US" dirty="0"/>
              <a:t>Normalize </a:t>
            </a:r>
            <a:r>
              <a:rPr lang="en-US" i="1" dirty="0" err="1">
                <a:latin typeface="Times New Roman"/>
                <a:cs typeface="Times New Roman"/>
              </a:rPr>
              <a:t>tf</a:t>
            </a:r>
            <a:r>
              <a:rPr lang="en-US" dirty="0"/>
              <a:t> using document length</a:t>
            </a:r>
          </a:p>
          <a:p>
            <a:endParaRPr lang="en-US" dirty="0"/>
          </a:p>
          <a:p>
            <a:endParaRPr lang="en-US" dirty="0"/>
          </a:p>
          <a:p>
            <a:endParaRPr lang="en-US" dirty="0"/>
          </a:p>
          <a:p>
            <a:endParaRPr lang="en-US" dirty="0"/>
          </a:p>
          <a:p>
            <a:endParaRPr lang="en-US" dirty="0"/>
          </a:p>
          <a:p>
            <a:endParaRPr lang="en-US" dirty="0"/>
          </a:p>
          <a:p>
            <a:r>
              <a:rPr lang="en-US" dirty="0"/>
              <a:t>BM25 ranking function</a:t>
            </a:r>
          </a:p>
        </p:txBody>
      </p:sp>
      <p:graphicFrame>
        <p:nvGraphicFramePr>
          <p:cNvPr id="4" name="Object 5"/>
          <p:cNvGraphicFramePr>
            <a:graphicFrameLocks noChangeAspect="1"/>
          </p:cNvGraphicFramePr>
          <p:nvPr/>
        </p:nvGraphicFramePr>
        <p:xfrm>
          <a:off x="3036888" y="2057400"/>
          <a:ext cx="1000125" cy="863600"/>
        </p:xfrm>
        <a:graphic>
          <a:graphicData uri="http://schemas.openxmlformats.org/presentationml/2006/ole">
            <mc:AlternateContent xmlns:mc="http://schemas.openxmlformats.org/markup-compatibility/2006">
              <mc:Choice xmlns:v="urn:schemas-microsoft-com:vml" Requires="v">
                <p:oleObj name="Equation" r:id="rId2" imgW="457200" imgH="393700" progId="Equation.3">
                  <p:embed/>
                </p:oleObj>
              </mc:Choice>
              <mc:Fallback>
                <p:oleObj name="Equation" r:id="rId2" imgW="457200" imgH="393700" progId="Equation.3">
                  <p:embed/>
                  <p:pic>
                    <p:nvPicPr>
                      <p:cNvPr id="4" name="Object 5"/>
                      <p:cNvPicPr>
                        <a:picLocks noChangeAspect="1" noChangeArrowheads="1"/>
                      </p:cNvPicPr>
                      <p:nvPr/>
                    </p:nvPicPr>
                    <p:blipFill>
                      <a:blip r:embed="rId3"/>
                      <a:srcRect/>
                      <a:stretch>
                        <a:fillRect/>
                      </a:stretch>
                    </p:blipFill>
                    <p:spPr bwMode="auto">
                      <a:xfrm>
                        <a:off x="3036888" y="2057400"/>
                        <a:ext cx="1000125" cy="86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1733550" y="3062288"/>
          <a:ext cx="3948113" cy="946150"/>
        </p:xfrm>
        <a:graphic>
          <a:graphicData uri="http://schemas.openxmlformats.org/presentationml/2006/ole">
            <mc:AlternateContent xmlns:mc="http://schemas.openxmlformats.org/markup-compatibility/2006">
              <mc:Choice xmlns:v="urn:schemas-microsoft-com:vml" Requires="v">
                <p:oleObj name="Equation" r:id="rId4" imgW="1803400" imgH="431800" progId="Equation.3">
                  <p:embed/>
                </p:oleObj>
              </mc:Choice>
              <mc:Fallback>
                <p:oleObj name="Equation" r:id="rId4" imgW="1803400" imgH="431800" progId="Equation.3">
                  <p:embed/>
                  <p:pic>
                    <p:nvPicPr>
                      <p:cNvPr id="5" name="Object 5"/>
                      <p:cNvPicPr>
                        <a:picLocks noChangeAspect="1" noChangeArrowheads="1"/>
                      </p:cNvPicPr>
                      <p:nvPr/>
                    </p:nvPicPr>
                    <p:blipFill>
                      <a:blip r:embed="rId5"/>
                      <a:srcRect/>
                      <a:stretch>
                        <a:fillRect/>
                      </a:stretch>
                    </p:blipFill>
                    <p:spPr bwMode="auto">
                      <a:xfrm>
                        <a:off x="1733550" y="3062288"/>
                        <a:ext cx="3948113" cy="946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3005138" y="3976688"/>
          <a:ext cx="4476750" cy="1281112"/>
        </p:xfrm>
        <a:graphic>
          <a:graphicData uri="http://schemas.openxmlformats.org/presentationml/2006/ole">
            <mc:AlternateContent xmlns:mc="http://schemas.openxmlformats.org/markup-compatibility/2006">
              <mc:Choice xmlns:v="urn:schemas-microsoft-com:vml" Requires="v">
                <p:oleObj name="Equation" r:id="rId6" imgW="2044700" imgH="584200" progId="Equation.3">
                  <p:embed/>
                </p:oleObj>
              </mc:Choice>
              <mc:Fallback>
                <p:oleObj name="Equation" r:id="rId6" imgW="2044700" imgH="584200" progId="Equation.3">
                  <p:embed/>
                  <p:pic>
                    <p:nvPicPr>
                      <p:cNvPr id="6" name="Object 5"/>
                      <p:cNvPicPr>
                        <a:picLocks noChangeAspect="1" noChangeArrowheads="1"/>
                      </p:cNvPicPr>
                      <p:nvPr/>
                    </p:nvPicPr>
                    <p:blipFill>
                      <a:blip r:embed="rId7"/>
                      <a:srcRect/>
                      <a:stretch>
                        <a:fillRect/>
                      </a:stretch>
                    </p:blipFill>
                    <p:spPr bwMode="auto">
                      <a:xfrm>
                        <a:off x="3005138" y="3976688"/>
                        <a:ext cx="4476750" cy="1281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2222500" y="5767388"/>
          <a:ext cx="3259138" cy="862012"/>
        </p:xfrm>
        <a:graphic>
          <a:graphicData uri="http://schemas.openxmlformats.org/presentationml/2006/ole">
            <mc:AlternateContent xmlns:mc="http://schemas.openxmlformats.org/markup-compatibility/2006">
              <mc:Choice xmlns:v="urn:schemas-microsoft-com:vml" Requires="v">
                <p:oleObj name="Equation" r:id="rId8" imgW="1485900" imgH="393700" progId="Equation.3">
                  <p:embed/>
                </p:oleObj>
              </mc:Choice>
              <mc:Fallback>
                <p:oleObj name="Equation" r:id="rId8" imgW="1485900" imgH="393700" progId="Equation.3">
                  <p:embed/>
                  <p:pic>
                    <p:nvPicPr>
                      <p:cNvPr id="7" name="Object 5"/>
                      <p:cNvPicPr>
                        <a:picLocks noChangeAspect="1" noChangeArrowheads="1"/>
                      </p:cNvPicPr>
                      <p:nvPr/>
                    </p:nvPicPr>
                    <p:blipFill>
                      <a:blip r:embed="rId9"/>
                      <a:srcRect/>
                      <a:stretch>
                        <a:fillRect/>
                      </a:stretch>
                    </p:blipFill>
                    <p:spPr bwMode="auto">
                      <a:xfrm>
                        <a:off x="2222500" y="5767388"/>
                        <a:ext cx="3259138" cy="8620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46267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Okapi BM25</a:t>
            </a:r>
          </a:p>
        </p:txBody>
      </p:sp>
      <p:sp>
        <p:nvSpPr>
          <p:cNvPr id="3" name="Content Placeholder 2"/>
          <p:cNvSpPr>
            <a:spLocks noGrp="1"/>
          </p:cNvSpPr>
          <p:nvPr>
            <p:ph idx="1"/>
          </p:nvPr>
        </p:nvSpPr>
        <p:spPr>
          <a:xfrm>
            <a:off x="457200" y="1447800"/>
            <a:ext cx="8229600" cy="4953000"/>
          </a:xfrm>
        </p:spPr>
        <p:txBody>
          <a:bodyPr/>
          <a:lstStyle/>
          <a:p>
            <a:endParaRPr lang="en-US" dirty="0"/>
          </a:p>
          <a:p>
            <a:endParaRPr lang="en-US" dirty="0"/>
          </a:p>
          <a:p>
            <a:endParaRPr lang="en-US" i="1" dirty="0"/>
          </a:p>
          <a:p>
            <a:r>
              <a:rPr lang="en-US" i="1" dirty="0">
                <a:latin typeface="Times New Roman"/>
                <a:cs typeface="Times New Roman"/>
              </a:rPr>
              <a:t>k</a:t>
            </a:r>
            <a:r>
              <a:rPr lang="en-US" i="1" baseline="-25000" dirty="0">
                <a:latin typeface="Times New Roman"/>
                <a:cs typeface="Times New Roman"/>
              </a:rPr>
              <a:t>1</a:t>
            </a:r>
            <a:r>
              <a:rPr lang="en-US" dirty="0"/>
              <a:t> controls term frequency scaling</a:t>
            </a:r>
          </a:p>
          <a:p>
            <a:pPr lvl="1"/>
            <a:r>
              <a:rPr lang="en-US" i="1" dirty="0">
                <a:latin typeface="Times New Roman"/>
                <a:cs typeface="Times New Roman"/>
              </a:rPr>
              <a:t>k</a:t>
            </a:r>
            <a:r>
              <a:rPr lang="en-US" i="1" baseline="-25000" dirty="0">
                <a:latin typeface="Times New Roman"/>
                <a:cs typeface="Times New Roman"/>
              </a:rPr>
              <a:t>1</a:t>
            </a:r>
            <a:r>
              <a:rPr lang="en-US" i="1" dirty="0">
                <a:latin typeface="Times New Roman"/>
                <a:cs typeface="Times New Roman"/>
              </a:rPr>
              <a:t> = </a:t>
            </a:r>
            <a:r>
              <a:rPr lang="en-US" dirty="0">
                <a:latin typeface="Times New Roman"/>
                <a:cs typeface="Times New Roman"/>
              </a:rPr>
              <a:t>0</a:t>
            </a:r>
            <a:r>
              <a:rPr lang="en-US" dirty="0"/>
              <a:t> is binary model; </a:t>
            </a:r>
            <a:r>
              <a:rPr lang="en-US" i="1" dirty="0">
                <a:latin typeface="Times New Roman"/>
                <a:cs typeface="Times New Roman"/>
              </a:rPr>
              <a:t>k</a:t>
            </a:r>
            <a:r>
              <a:rPr lang="en-US" i="1" baseline="-25000" dirty="0">
                <a:latin typeface="Times New Roman"/>
                <a:cs typeface="Times New Roman"/>
              </a:rPr>
              <a:t>1</a:t>
            </a:r>
            <a:r>
              <a:rPr lang="en-US" dirty="0"/>
              <a:t> large is raw term frequency</a:t>
            </a:r>
          </a:p>
          <a:p>
            <a:r>
              <a:rPr lang="en-US" i="1" dirty="0">
                <a:latin typeface="Times New Roman"/>
                <a:cs typeface="Times New Roman"/>
              </a:rPr>
              <a:t>b</a:t>
            </a:r>
            <a:r>
              <a:rPr lang="en-US" dirty="0"/>
              <a:t> controls document length normalization</a:t>
            </a:r>
          </a:p>
          <a:p>
            <a:pPr lvl="1"/>
            <a:r>
              <a:rPr lang="en-US" i="1" dirty="0">
                <a:latin typeface="Times New Roman"/>
                <a:cs typeface="Times New Roman"/>
              </a:rPr>
              <a:t>b = </a:t>
            </a:r>
            <a:r>
              <a:rPr lang="en-US" dirty="0">
                <a:latin typeface="Times New Roman"/>
                <a:cs typeface="Times New Roman"/>
              </a:rPr>
              <a:t>0</a:t>
            </a:r>
            <a:r>
              <a:rPr lang="en-US" i="1" dirty="0">
                <a:latin typeface="Times New Roman"/>
                <a:cs typeface="Times New Roman"/>
              </a:rPr>
              <a:t> </a:t>
            </a:r>
            <a:r>
              <a:rPr lang="en-US" dirty="0"/>
              <a:t>is no length normalization; </a:t>
            </a:r>
            <a:r>
              <a:rPr lang="en-US" i="1" dirty="0">
                <a:latin typeface="Times New Roman"/>
                <a:cs typeface="Times New Roman"/>
              </a:rPr>
              <a:t>b = </a:t>
            </a:r>
            <a:r>
              <a:rPr lang="en-US" dirty="0">
                <a:latin typeface="Times New Roman"/>
                <a:cs typeface="Times New Roman"/>
              </a:rPr>
              <a:t>1</a:t>
            </a:r>
            <a:r>
              <a:rPr lang="en-US" i="1" dirty="0">
                <a:latin typeface="Times New Roman"/>
                <a:cs typeface="Times New Roman"/>
              </a:rPr>
              <a:t> </a:t>
            </a:r>
            <a:r>
              <a:rPr lang="en-US" dirty="0"/>
              <a:t>is relative frequency (fully scale by document length)</a:t>
            </a:r>
          </a:p>
          <a:p>
            <a:r>
              <a:rPr lang="en-US" dirty="0"/>
              <a:t>Typically, </a:t>
            </a:r>
            <a:r>
              <a:rPr lang="en-US" i="1" dirty="0"/>
              <a:t>k</a:t>
            </a:r>
            <a:r>
              <a:rPr lang="en-US" baseline="-25000" dirty="0"/>
              <a:t>1</a:t>
            </a:r>
            <a:r>
              <a:rPr lang="en-US" dirty="0"/>
              <a:t> is set around 1.2–2 and </a:t>
            </a:r>
            <a:r>
              <a:rPr lang="en-US" i="1" dirty="0"/>
              <a:t>b </a:t>
            </a:r>
            <a:r>
              <a:rPr lang="en-US" dirty="0"/>
              <a:t>around 0.75 </a:t>
            </a:r>
          </a:p>
          <a:p>
            <a:r>
              <a:rPr lang="en-US" i="1" dirty="0"/>
              <a:t>IIR </a:t>
            </a:r>
            <a:r>
              <a:rPr lang="en-US" dirty="0"/>
              <a:t>sec. 11.4.3 discusses incorporating query term weighting and (pseudo) relevance feedback</a:t>
            </a:r>
          </a:p>
        </p:txBody>
      </p:sp>
      <p:graphicFrame>
        <p:nvGraphicFramePr>
          <p:cNvPr id="4" name="Object 3"/>
          <p:cNvGraphicFramePr>
            <a:graphicFrameLocks noChangeAspect="1"/>
          </p:cNvGraphicFramePr>
          <p:nvPr/>
        </p:nvGraphicFramePr>
        <p:xfrm>
          <a:off x="1328738" y="1676400"/>
          <a:ext cx="5891212" cy="1266825"/>
        </p:xfrm>
        <a:graphic>
          <a:graphicData uri="http://schemas.openxmlformats.org/presentationml/2006/ole">
            <mc:AlternateContent xmlns:mc="http://schemas.openxmlformats.org/markup-compatibility/2006">
              <mc:Choice xmlns:v="urn:schemas-microsoft-com:vml" Requires="v">
                <p:oleObj name="Equation" r:id="rId2" imgW="2717800" imgH="584200" progId="Equation.3">
                  <p:embed/>
                </p:oleObj>
              </mc:Choice>
              <mc:Fallback>
                <p:oleObj name="Equation" r:id="rId2" imgW="2717800" imgH="584200" progId="Equation.3">
                  <p:embed/>
                  <p:pic>
                    <p:nvPicPr>
                      <p:cNvPr id="4" name="Object 3"/>
                      <p:cNvPicPr/>
                      <p:nvPr/>
                    </p:nvPicPr>
                    <p:blipFill>
                      <a:blip r:embed="rId3"/>
                      <a:stretch>
                        <a:fillRect/>
                      </a:stretch>
                    </p:blipFill>
                    <p:spPr>
                      <a:xfrm>
                        <a:off x="1328738" y="1676400"/>
                        <a:ext cx="5891212" cy="1266825"/>
                      </a:xfrm>
                      <a:prstGeom prst="rect">
                        <a:avLst/>
                      </a:prstGeom>
                    </p:spPr>
                  </p:pic>
                </p:oleObj>
              </mc:Fallback>
            </mc:AlternateContent>
          </a:graphicData>
        </a:graphic>
      </p:graphicFrame>
    </p:spTree>
    <p:extLst>
      <p:ext uri="{BB962C8B-B14F-4D97-AF65-F5344CB8AC3E}">
        <p14:creationId xmlns:p14="http://schemas.microsoft.com/office/powerpoint/2010/main" val="12391205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BM25 better than VSM tf-idf?</a:t>
            </a:r>
          </a:p>
        </p:txBody>
      </p:sp>
      <p:sp>
        <p:nvSpPr>
          <p:cNvPr id="3" name="Content Placeholder 2"/>
          <p:cNvSpPr>
            <a:spLocks noGrp="1"/>
          </p:cNvSpPr>
          <p:nvPr>
            <p:ph idx="1"/>
          </p:nvPr>
        </p:nvSpPr>
        <p:spPr/>
        <p:txBody>
          <a:bodyPr/>
          <a:lstStyle/>
          <a:p>
            <a:r>
              <a:rPr lang="en-US" dirty="0"/>
              <a:t>Suppose your query is [machine learning]</a:t>
            </a:r>
          </a:p>
          <a:p>
            <a:r>
              <a:rPr lang="en-US" dirty="0"/>
              <a:t>Suppose you have 2 documents with term counts:</a:t>
            </a:r>
          </a:p>
          <a:p>
            <a:pPr lvl="1"/>
            <a:r>
              <a:rPr lang="en-US" dirty="0"/>
              <a:t>doc1: learning 1024; machine 1</a:t>
            </a:r>
          </a:p>
          <a:p>
            <a:pPr lvl="1"/>
            <a:r>
              <a:rPr lang="en-US" dirty="0"/>
              <a:t>doc2: learning 16; machine 8</a:t>
            </a:r>
          </a:p>
          <a:p>
            <a:pPr lvl="1"/>
            <a:endParaRPr lang="en-US" sz="1200" dirty="0"/>
          </a:p>
          <a:p>
            <a:r>
              <a:rPr lang="en-US" dirty="0"/>
              <a:t>tf-idf: log</a:t>
            </a:r>
            <a:r>
              <a:rPr lang="en-US" baseline="-25000" dirty="0"/>
              <a:t>2</a:t>
            </a:r>
            <a:r>
              <a:rPr lang="en-US" dirty="0"/>
              <a:t> </a:t>
            </a:r>
            <a:r>
              <a:rPr lang="en-US" dirty="0" err="1"/>
              <a:t>tf</a:t>
            </a:r>
            <a:r>
              <a:rPr lang="en-US" dirty="0"/>
              <a:t> * log</a:t>
            </a:r>
            <a:r>
              <a:rPr lang="en-US" baseline="-25000" dirty="0"/>
              <a:t>2</a:t>
            </a:r>
            <a:r>
              <a:rPr lang="en-US" dirty="0"/>
              <a:t> (N/</a:t>
            </a:r>
            <a:r>
              <a:rPr lang="en-US" dirty="0" err="1"/>
              <a:t>df</a:t>
            </a:r>
            <a:r>
              <a:rPr lang="en-US" dirty="0"/>
              <a:t>)</a:t>
            </a:r>
          </a:p>
          <a:p>
            <a:pPr lvl="1"/>
            <a:r>
              <a:rPr lang="en-US" dirty="0"/>
              <a:t>doc1: 11 * 7 + 1 * 10         </a:t>
            </a:r>
            <a:r>
              <a:rPr lang="en-US" b="1" dirty="0"/>
              <a:t> </a:t>
            </a:r>
            <a:r>
              <a:rPr lang="en-US" dirty="0"/>
              <a:t>=</a:t>
            </a:r>
            <a:r>
              <a:rPr lang="en-US" b="1" dirty="0"/>
              <a:t> 87</a:t>
            </a:r>
          </a:p>
          <a:p>
            <a:pPr lvl="1"/>
            <a:r>
              <a:rPr lang="en-US" dirty="0"/>
              <a:t>doc2: 5 * 7 + 4 * 10            = </a:t>
            </a:r>
            <a:r>
              <a:rPr lang="en-US" b="1" dirty="0"/>
              <a:t>75</a:t>
            </a:r>
          </a:p>
          <a:p>
            <a:r>
              <a:rPr lang="en-US" dirty="0"/>
              <a:t>BM25: </a:t>
            </a:r>
            <a:r>
              <a:rPr lang="en-US" i="1" dirty="0"/>
              <a:t>k</a:t>
            </a:r>
            <a:r>
              <a:rPr lang="en-US" baseline="-25000" dirty="0"/>
              <a:t>1</a:t>
            </a:r>
            <a:r>
              <a:rPr lang="en-US" dirty="0"/>
              <a:t> = 2</a:t>
            </a:r>
          </a:p>
          <a:p>
            <a:pPr lvl="1"/>
            <a:r>
              <a:rPr lang="en-US" dirty="0"/>
              <a:t>doc1: 7 * 3 + 10 * 1             = </a:t>
            </a:r>
            <a:r>
              <a:rPr lang="en-US" b="1" dirty="0"/>
              <a:t>31</a:t>
            </a:r>
          </a:p>
          <a:p>
            <a:pPr lvl="1"/>
            <a:r>
              <a:rPr lang="en-US" dirty="0"/>
              <a:t>doc2: 7 * 2.67 + 10 * 2.4    = </a:t>
            </a:r>
            <a:r>
              <a:rPr lang="en-US" b="1" dirty="0"/>
              <a:t>42.7</a:t>
            </a:r>
          </a:p>
        </p:txBody>
      </p:sp>
    </p:spTree>
    <p:extLst>
      <p:ext uri="{BB962C8B-B14F-4D97-AF65-F5344CB8AC3E}">
        <p14:creationId xmlns:p14="http://schemas.microsoft.com/office/powerpoint/2010/main" val="22658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7848600" cy="174625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50" name="Rectangle 2"/>
          <p:cNvSpPr>
            <a:spLocks noGrp="1" noChangeArrowheads="1"/>
          </p:cNvSpPr>
          <p:nvPr>
            <p:ph type="title"/>
          </p:nvPr>
        </p:nvSpPr>
        <p:spPr/>
        <p:txBody>
          <a:bodyPr/>
          <a:lstStyle/>
          <a:p>
            <a:r>
              <a:rPr lang="en-US"/>
              <a:t>Probabilistic IR topics</a:t>
            </a:r>
          </a:p>
        </p:txBody>
      </p:sp>
      <p:sp>
        <p:nvSpPr>
          <p:cNvPr id="104451" name="Rectangle 3"/>
          <p:cNvSpPr>
            <a:spLocks noGrp="1" noChangeArrowheads="1"/>
          </p:cNvSpPr>
          <p:nvPr>
            <p:ph type="body" idx="1"/>
          </p:nvPr>
        </p:nvSpPr>
        <p:spPr>
          <a:xfrm>
            <a:off x="685800" y="1905000"/>
            <a:ext cx="8077200" cy="4718050"/>
          </a:xfrm>
        </p:spPr>
        <p:txBody>
          <a:bodyPr/>
          <a:lstStyle/>
          <a:p>
            <a:pPr marL="514350" indent="-514350">
              <a:lnSpc>
                <a:spcPct val="90000"/>
              </a:lnSpc>
              <a:buFont typeface="+mj-lt"/>
              <a:buAutoNum type="arabicPeriod"/>
            </a:pPr>
            <a:r>
              <a:rPr lang="en-US" dirty="0"/>
              <a:t>Classical probabilistic retrieval model</a:t>
            </a:r>
          </a:p>
          <a:p>
            <a:pPr lvl="1">
              <a:lnSpc>
                <a:spcPct val="90000"/>
              </a:lnSpc>
            </a:pPr>
            <a:r>
              <a:rPr lang="en-US" dirty="0"/>
              <a:t>Probability ranking principle, etc.</a:t>
            </a:r>
          </a:p>
          <a:p>
            <a:pPr lvl="1">
              <a:lnSpc>
                <a:spcPct val="90000"/>
              </a:lnSpc>
            </a:pPr>
            <a:r>
              <a:rPr lang="en-US" dirty="0"/>
              <a:t>Binary independence model (≈ Naïve Bayes text cat)</a:t>
            </a:r>
          </a:p>
          <a:p>
            <a:pPr lvl="1">
              <a:lnSpc>
                <a:spcPct val="90000"/>
              </a:lnSpc>
            </a:pPr>
            <a:r>
              <a:rPr lang="en-US" dirty="0"/>
              <a:t>(Okapi) BM25</a:t>
            </a:r>
          </a:p>
          <a:p>
            <a:pPr marL="514350" indent="-514350">
              <a:lnSpc>
                <a:spcPct val="90000"/>
              </a:lnSpc>
              <a:buFont typeface="+mj-lt"/>
              <a:buAutoNum type="arabicPeriod"/>
            </a:pPr>
            <a:r>
              <a:rPr lang="en-US" dirty="0"/>
              <a:t>Bayesian networks for text retrieval</a:t>
            </a:r>
          </a:p>
          <a:p>
            <a:pPr marL="514350" indent="-514350">
              <a:lnSpc>
                <a:spcPct val="90000"/>
              </a:lnSpc>
              <a:buFont typeface="+mj-lt"/>
              <a:buAutoNum type="arabicPeriod"/>
            </a:pPr>
            <a:r>
              <a:rPr lang="en-US" dirty="0"/>
              <a:t>Language model approach to IR (</a:t>
            </a:r>
            <a:r>
              <a:rPr lang="en-US" i="1" dirty="0"/>
              <a:t>IIR </a:t>
            </a:r>
            <a:r>
              <a:rPr lang="en-US" dirty="0" err="1"/>
              <a:t>ch.</a:t>
            </a:r>
            <a:r>
              <a:rPr lang="en-US" dirty="0"/>
              <a:t> 12)</a:t>
            </a:r>
          </a:p>
          <a:p>
            <a:pPr lvl="1">
              <a:lnSpc>
                <a:spcPct val="90000"/>
              </a:lnSpc>
            </a:pPr>
            <a:r>
              <a:rPr lang="en-US" dirty="0"/>
              <a:t>An important development in 2000s IR</a:t>
            </a:r>
          </a:p>
          <a:p>
            <a:pPr>
              <a:lnSpc>
                <a:spcPct val="90000"/>
              </a:lnSpc>
            </a:pPr>
            <a:endParaRPr lang="en-US" sz="1050" dirty="0"/>
          </a:p>
          <a:p>
            <a:pPr marL="0" indent="0">
              <a:lnSpc>
                <a:spcPct val="90000"/>
              </a:lnSpc>
              <a:buNone/>
            </a:pPr>
            <a:r>
              <a:rPr lang="en-US" i="1" dirty="0"/>
              <a:t>Probabilistic methods are one of the oldest but also one of the currently hot topics in IR</a:t>
            </a:r>
          </a:p>
          <a:p>
            <a:pPr lvl="1">
              <a:lnSpc>
                <a:spcPct val="90000"/>
              </a:lnSpc>
            </a:pPr>
            <a:r>
              <a:rPr lang="en-US" i="1" dirty="0"/>
              <a:t>Traditionally: neat ideas, but didn’t win on performance</a:t>
            </a:r>
          </a:p>
          <a:p>
            <a:pPr lvl="1">
              <a:lnSpc>
                <a:spcPct val="90000"/>
              </a:lnSpc>
            </a:pPr>
            <a:r>
              <a:rPr lang="en-US" i="1" dirty="0"/>
              <a:t>It seems to be different now</a:t>
            </a:r>
          </a:p>
        </p:txBody>
      </p:sp>
    </p:spTree>
    <p:extLst>
      <p:ext uri="{BB962C8B-B14F-4D97-AF65-F5344CB8AC3E}">
        <p14:creationId xmlns:p14="http://schemas.microsoft.com/office/powerpoint/2010/main" val="4004163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Ranking with features</a:t>
            </a:r>
          </a:p>
        </p:txBody>
      </p:sp>
      <p:sp>
        <p:nvSpPr>
          <p:cNvPr id="3" name="Content Placeholder 2"/>
          <p:cNvSpPr>
            <a:spLocks noGrp="1"/>
          </p:cNvSpPr>
          <p:nvPr>
            <p:ph idx="1"/>
          </p:nvPr>
        </p:nvSpPr>
        <p:spPr/>
        <p:txBody>
          <a:bodyPr/>
          <a:lstStyle/>
          <a:p>
            <a:r>
              <a:rPr lang="en-US" dirty="0"/>
              <a:t>Textual features</a:t>
            </a:r>
          </a:p>
          <a:p>
            <a:pPr lvl="1"/>
            <a:r>
              <a:rPr lang="en-US" dirty="0"/>
              <a:t>Zones: Title, author, abstract, body, anchors, …</a:t>
            </a:r>
          </a:p>
          <a:p>
            <a:pPr lvl="1"/>
            <a:r>
              <a:rPr lang="en-US" dirty="0"/>
              <a:t>Proximity</a:t>
            </a:r>
          </a:p>
          <a:p>
            <a:pPr lvl="1"/>
            <a:r>
              <a:rPr lang="en-US" dirty="0"/>
              <a:t>…</a:t>
            </a:r>
          </a:p>
          <a:p>
            <a:r>
              <a:rPr lang="en-US" dirty="0"/>
              <a:t>Non-textual features</a:t>
            </a:r>
          </a:p>
          <a:p>
            <a:pPr lvl="1"/>
            <a:r>
              <a:rPr lang="en-US" dirty="0"/>
              <a:t>File type</a:t>
            </a:r>
          </a:p>
          <a:p>
            <a:pPr lvl="1"/>
            <a:r>
              <a:rPr lang="en-US" dirty="0"/>
              <a:t>File age</a:t>
            </a:r>
          </a:p>
          <a:p>
            <a:pPr lvl="1"/>
            <a:r>
              <a:rPr lang="en-US" dirty="0"/>
              <a:t>Page rank</a:t>
            </a:r>
          </a:p>
          <a:p>
            <a:pPr lvl="1"/>
            <a:r>
              <a:rPr lang="en-US" dirty="0"/>
              <a:t>…</a:t>
            </a:r>
          </a:p>
        </p:txBody>
      </p:sp>
    </p:spTree>
    <p:extLst>
      <p:ext uri="{BB962C8B-B14F-4D97-AF65-F5344CB8AC3E}">
        <p14:creationId xmlns:p14="http://schemas.microsoft.com/office/powerpoint/2010/main" val="1473412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with zones</a:t>
            </a:r>
          </a:p>
        </p:txBody>
      </p:sp>
      <p:sp>
        <p:nvSpPr>
          <p:cNvPr id="3" name="Content Placeholder 2"/>
          <p:cNvSpPr>
            <a:spLocks noGrp="1"/>
          </p:cNvSpPr>
          <p:nvPr>
            <p:ph idx="1"/>
          </p:nvPr>
        </p:nvSpPr>
        <p:spPr/>
        <p:txBody>
          <a:bodyPr/>
          <a:lstStyle/>
          <a:p>
            <a:r>
              <a:rPr lang="en-US" dirty="0"/>
              <a:t>Straightforward idea: </a:t>
            </a:r>
          </a:p>
          <a:p>
            <a:pPr lvl="1"/>
            <a:r>
              <a:rPr lang="en-US" sz="2800" dirty="0"/>
              <a:t>Apply your favorite ranking function (BM25) to each zone separately</a:t>
            </a:r>
          </a:p>
          <a:p>
            <a:pPr lvl="1"/>
            <a:r>
              <a:rPr lang="en-US" sz="2800" dirty="0"/>
              <a:t>Combine zone scores using a weighted linear combination</a:t>
            </a:r>
          </a:p>
          <a:p>
            <a:pPr lvl="1"/>
            <a:endParaRPr lang="en-US" sz="2800" dirty="0"/>
          </a:p>
          <a:p>
            <a:r>
              <a:rPr lang="en-US" dirty="0"/>
              <a:t>But that seems to imply that the eliteness properties of different zones are different and independent of each other</a:t>
            </a:r>
          </a:p>
          <a:p>
            <a:pPr lvl="1"/>
            <a:r>
              <a:rPr lang="en-US" sz="2800" dirty="0"/>
              <a:t>…which seems unreasonable</a:t>
            </a:r>
          </a:p>
        </p:txBody>
      </p:sp>
    </p:spTree>
    <p:extLst>
      <p:ext uri="{BB962C8B-B14F-4D97-AF65-F5344CB8AC3E}">
        <p14:creationId xmlns:p14="http://schemas.microsoft.com/office/powerpoint/2010/main" val="39659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with zones</a:t>
            </a:r>
          </a:p>
        </p:txBody>
      </p:sp>
      <p:sp>
        <p:nvSpPr>
          <p:cNvPr id="3" name="Content Placeholder 2"/>
          <p:cNvSpPr>
            <a:spLocks noGrp="1"/>
          </p:cNvSpPr>
          <p:nvPr>
            <p:ph idx="1"/>
          </p:nvPr>
        </p:nvSpPr>
        <p:spPr/>
        <p:txBody>
          <a:bodyPr/>
          <a:lstStyle/>
          <a:p>
            <a:r>
              <a:rPr lang="en-US" dirty="0"/>
              <a:t>Alternate idea</a:t>
            </a:r>
          </a:p>
          <a:p>
            <a:pPr lvl="1"/>
            <a:r>
              <a:rPr lang="en-US" sz="2800" dirty="0"/>
              <a:t>Assume eliteness is a term/document property shared across zones</a:t>
            </a:r>
          </a:p>
          <a:p>
            <a:pPr lvl="1"/>
            <a:r>
              <a:rPr lang="en-US" sz="2800" dirty="0"/>
              <a:t>… but the relationship between eliteness and term frequencies are zone-dependent</a:t>
            </a:r>
          </a:p>
          <a:p>
            <a:pPr lvl="2"/>
            <a:r>
              <a:rPr lang="en-US" dirty="0"/>
              <a:t>e.g., denser use of elite topic words in title </a:t>
            </a:r>
          </a:p>
          <a:p>
            <a:endParaRPr lang="en-US" dirty="0"/>
          </a:p>
          <a:p>
            <a:r>
              <a:rPr lang="en-US" dirty="0"/>
              <a:t>Consequence</a:t>
            </a:r>
          </a:p>
          <a:p>
            <a:pPr lvl="1"/>
            <a:r>
              <a:rPr lang="en-US" sz="2800" dirty="0"/>
              <a:t>First combine evidence across zones for each term</a:t>
            </a:r>
          </a:p>
          <a:p>
            <a:pPr lvl="1"/>
            <a:r>
              <a:rPr lang="en-US" sz="2800" dirty="0"/>
              <a:t>Then combine evidence across terms</a:t>
            </a:r>
          </a:p>
          <a:p>
            <a:pPr lvl="1"/>
            <a:endParaRPr lang="en-US" sz="2800" dirty="0"/>
          </a:p>
        </p:txBody>
      </p:sp>
    </p:spTree>
    <p:extLst>
      <p:ext uri="{BB962C8B-B14F-4D97-AF65-F5344CB8AC3E}">
        <p14:creationId xmlns:p14="http://schemas.microsoft.com/office/powerpoint/2010/main" val="2235698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BM25F with zones</a:t>
            </a:r>
          </a:p>
        </p:txBody>
      </p:sp>
      <p:sp>
        <p:nvSpPr>
          <p:cNvPr id="3" name="Content Placeholder 2"/>
          <p:cNvSpPr>
            <a:spLocks noGrp="1"/>
          </p:cNvSpPr>
          <p:nvPr>
            <p:ph idx="1"/>
          </p:nvPr>
        </p:nvSpPr>
        <p:spPr/>
        <p:txBody>
          <a:bodyPr/>
          <a:lstStyle/>
          <a:p>
            <a:r>
              <a:rPr lang="en-US" dirty="0"/>
              <a:t>Calculate a weighted variant of total term frequency</a:t>
            </a:r>
          </a:p>
          <a:p>
            <a:r>
              <a:rPr lang="en-US" dirty="0"/>
              <a:t>… and a weighted variant of document length</a:t>
            </a:r>
            <a:br>
              <a:rPr lang="en-US" dirty="0"/>
            </a:br>
            <a:br>
              <a:rPr lang="en-US" dirty="0"/>
            </a:br>
            <a:br>
              <a:rPr lang="en-US" dirty="0"/>
            </a:br>
            <a:br>
              <a:rPr lang="en-US" dirty="0"/>
            </a:br>
            <a:r>
              <a:rPr lang="en-US" dirty="0"/>
              <a:t>where </a:t>
            </a:r>
          </a:p>
          <a:p>
            <a:pPr marL="914400" lvl="2" indent="0">
              <a:buNone/>
            </a:pPr>
            <a:r>
              <a:rPr lang="en-US" sz="2800" i="1" dirty="0" err="1">
                <a:latin typeface="Times New Roman"/>
                <a:cs typeface="Times New Roman"/>
              </a:rPr>
              <a:t>v</a:t>
            </a:r>
            <a:r>
              <a:rPr lang="en-US" sz="2800" i="1" baseline="-25000" dirty="0" err="1">
                <a:latin typeface="Times New Roman"/>
                <a:cs typeface="Times New Roman"/>
              </a:rPr>
              <a:t>z</a:t>
            </a:r>
            <a:r>
              <a:rPr lang="en-US" sz="2800" dirty="0"/>
              <a:t> is zone weight</a:t>
            </a:r>
          </a:p>
          <a:p>
            <a:pPr marL="914400" lvl="2" indent="0">
              <a:buNone/>
            </a:pPr>
            <a:r>
              <a:rPr lang="en-US" sz="2800" i="1" dirty="0" err="1">
                <a:latin typeface="Times New Roman"/>
                <a:cs typeface="Times New Roman"/>
              </a:rPr>
              <a:t>tf</a:t>
            </a:r>
            <a:r>
              <a:rPr lang="en-US" sz="2800" i="1" baseline="-25000" dirty="0" err="1">
                <a:latin typeface="Times New Roman"/>
                <a:cs typeface="Times New Roman"/>
              </a:rPr>
              <a:t>zi</a:t>
            </a:r>
            <a:r>
              <a:rPr lang="en-US" sz="2800" dirty="0"/>
              <a:t> is term frequency in zone </a:t>
            </a:r>
            <a:r>
              <a:rPr lang="en-US" sz="2800" i="1" dirty="0">
                <a:latin typeface="Times New Roman"/>
                <a:cs typeface="Times New Roman"/>
              </a:rPr>
              <a:t>z</a:t>
            </a:r>
            <a:r>
              <a:rPr lang="en-US" sz="2800" dirty="0"/>
              <a:t> </a:t>
            </a:r>
          </a:p>
          <a:p>
            <a:pPr marL="914400" lvl="2" indent="0">
              <a:buNone/>
            </a:pPr>
            <a:r>
              <a:rPr lang="en-US" sz="2800" i="1" dirty="0" err="1">
                <a:latin typeface="Times New Roman"/>
                <a:cs typeface="Times New Roman"/>
              </a:rPr>
              <a:t>len</a:t>
            </a:r>
            <a:r>
              <a:rPr lang="en-US" sz="2800" i="1" baseline="-25000" dirty="0" err="1">
                <a:latin typeface="Times New Roman"/>
                <a:cs typeface="Times New Roman"/>
              </a:rPr>
              <a:t>z</a:t>
            </a:r>
            <a:r>
              <a:rPr lang="en-US" sz="2800" dirty="0"/>
              <a:t> is length of zone </a:t>
            </a:r>
            <a:r>
              <a:rPr lang="en-US" sz="2800" i="1" dirty="0">
                <a:latin typeface="Times New Roman"/>
                <a:cs typeface="Times New Roman"/>
              </a:rPr>
              <a:t>z</a:t>
            </a:r>
            <a:r>
              <a:rPr lang="en-US" sz="2800" dirty="0"/>
              <a:t> </a:t>
            </a:r>
          </a:p>
          <a:p>
            <a:pPr marL="914400" lvl="2" indent="0">
              <a:buNone/>
            </a:pPr>
            <a:r>
              <a:rPr lang="en-US" sz="2800" i="1" dirty="0">
                <a:latin typeface="Times New Roman"/>
                <a:cs typeface="Times New Roman"/>
              </a:rPr>
              <a:t>Z</a:t>
            </a:r>
            <a:r>
              <a:rPr lang="en-US" sz="2800" dirty="0"/>
              <a:t> is the  number of zones</a:t>
            </a:r>
          </a:p>
        </p:txBody>
      </p:sp>
      <p:graphicFrame>
        <p:nvGraphicFramePr>
          <p:cNvPr id="4" name="Object 3"/>
          <p:cNvGraphicFramePr>
            <a:graphicFrameLocks noChangeAspect="1"/>
          </p:cNvGraphicFramePr>
          <p:nvPr/>
        </p:nvGraphicFramePr>
        <p:xfrm>
          <a:off x="838200" y="2743200"/>
          <a:ext cx="1624012" cy="1017588"/>
        </p:xfrm>
        <a:graphic>
          <a:graphicData uri="http://schemas.openxmlformats.org/presentationml/2006/ole">
            <mc:AlternateContent xmlns:mc="http://schemas.openxmlformats.org/markup-compatibility/2006">
              <mc:Choice xmlns:v="urn:schemas-microsoft-com:vml" Requires="v">
                <p:oleObj name="Equation" r:id="rId2" imgW="749300" imgH="469900" progId="Equation.3">
                  <p:embed/>
                </p:oleObj>
              </mc:Choice>
              <mc:Fallback>
                <p:oleObj name="Equation" r:id="rId2" imgW="749300" imgH="469900" progId="Equation.3">
                  <p:embed/>
                  <p:pic>
                    <p:nvPicPr>
                      <p:cNvPr id="4" name="Object 3"/>
                      <p:cNvPicPr/>
                      <p:nvPr/>
                    </p:nvPicPr>
                    <p:blipFill>
                      <a:blip r:embed="rId3"/>
                      <a:stretch>
                        <a:fillRect/>
                      </a:stretch>
                    </p:blipFill>
                    <p:spPr>
                      <a:xfrm>
                        <a:off x="838200" y="2743200"/>
                        <a:ext cx="1624012" cy="101758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276600" y="2743201"/>
          <a:ext cx="1843088" cy="1017587"/>
        </p:xfrm>
        <a:graphic>
          <a:graphicData uri="http://schemas.openxmlformats.org/presentationml/2006/ole">
            <mc:AlternateContent xmlns:mc="http://schemas.openxmlformats.org/markup-compatibility/2006">
              <mc:Choice xmlns:v="urn:schemas-microsoft-com:vml" Requires="v">
                <p:oleObj name="Equation" r:id="rId4" imgW="850900" imgH="469900" progId="Equation.3">
                  <p:embed/>
                </p:oleObj>
              </mc:Choice>
              <mc:Fallback>
                <p:oleObj name="Equation" r:id="rId4" imgW="850900" imgH="469900" progId="Equation.3">
                  <p:embed/>
                  <p:pic>
                    <p:nvPicPr>
                      <p:cNvPr id="5" name="Object 4"/>
                      <p:cNvPicPr/>
                      <p:nvPr/>
                    </p:nvPicPr>
                    <p:blipFill>
                      <a:blip r:embed="rId5"/>
                      <a:stretch>
                        <a:fillRect/>
                      </a:stretch>
                    </p:blipFill>
                    <p:spPr>
                      <a:xfrm>
                        <a:off x="3276600" y="2743201"/>
                        <a:ext cx="1843088" cy="1017587"/>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5562600" y="2955925"/>
          <a:ext cx="963612" cy="439738"/>
        </p:xfrm>
        <a:graphic>
          <a:graphicData uri="http://schemas.openxmlformats.org/presentationml/2006/ole">
            <mc:AlternateContent xmlns:mc="http://schemas.openxmlformats.org/markup-compatibility/2006">
              <mc:Choice xmlns:v="urn:schemas-microsoft-com:vml" Requires="v">
                <p:oleObj name="Equation" r:id="rId6" imgW="444500" imgH="203200" progId="Equation.3">
                  <p:embed/>
                </p:oleObj>
              </mc:Choice>
              <mc:Fallback>
                <p:oleObj name="Equation" r:id="rId6" imgW="444500" imgH="203200" progId="Equation.3">
                  <p:embed/>
                  <p:pic>
                    <p:nvPicPr>
                      <p:cNvPr id="6" name="Object 5"/>
                      <p:cNvPicPr/>
                      <p:nvPr/>
                    </p:nvPicPr>
                    <p:blipFill>
                      <a:blip r:embed="rId7"/>
                      <a:stretch>
                        <a:fillRect/>
                      </a:stretch>
                    </p:blipFill>
                    <p:spPr>
                      <a:xfrm>
                        <a:off x="5562600" y="2955925"/>
                        <a:ext cx="963612" cy="439738"/>
                      </a:xfrm>
                      <a:prstGeom prst="rect">
                        <a:avLst/>
                      </a:prstGeom>
                    </p:spPr>
                  </p:pic>
                </p:oleObj>
              </mc:Fallback>
            </mc:AlternateContent>
          </a:graphicData>
        </a:graphic>
      </p:graphicFrame>
      <p:sp>
        <p:nvSpPr>
          <p:cNvPr id="7" name="TextBox 6"/>
          <p:cNvSpPr txBox="1"/>
          <p:nvPr/>
        </p:nvSpPr>
        <p:spPr>
          <a:xfrm>
            <a:off x="6494462" y="2895600"/>
            <a:ext cx="1818026" cy="1384995"/>
          </a:xfrm>
          <a:prstGeom prst="rect">
            <a:avLst/>
          </a:prstGeom>
          <a:noFill/>
        </p:spPr>
        <p:txBody>
          <a:bodyPr wrap="none" rtlCol="0">
            <a:spAutoFit/>
          </a:bodyPr>
          <a:lstStyle/>
          <a:p>
            <a:r>
              <a:rPr lang="en-US" sz="2800" dirty="0">
                <a:latin typeface="+mn-lt"/>
              </a:rPr>
              <a:t>Average</a:t>
            </a:r>
          </a:p>
          <a:p>
            <a:r>
              <a:rPr lang="en-US" sz="2800" dirty="0">
                <a:latin typeface="+mn-lt"/>
              </a:rPr>
              <a:t>across all</a:t>
            </a:r>
          </a:p>
          <a:p>
            <a:r>
              <a:rPr lang="en-US" sz="2800" dirty="0">
                <a:latin typeface="+mn-lt"/>
              </a:rPr>
              <a:t>documents</a:t>
            </a:r>
          </a:p>
        </p:txBody>
      </p:sp>
      <p:graphicFrame>
        <p:nvGraphicFramePr>
          <p:cNvPr id="8" name="Object 7"/>
          <p:cNvGraphicFramePr>
            <a:graphicFrameLocks noChangeAspect="1"/>
          </p:cNvGraphicFramePr>
          <p:nvPr>
            <p:extLst>
              <p:ext uri="{D42A27DB-BD31-4B8C-83A1-F6EECF244321}">
                <p14:modId xmlns:p14="http://schemas.microsoft.com/office/powerpoint/2010/main" val="611882035"/>
              </p:ext>
            </p:extLst>
          </p:nvPr>
        </p:nvGraphicFramePr>
        <p:xfrm>
          <a:off x="7866062" y="2895600"/>
          <a:ext cx="412750" cy="439738"/>
        </p:xfrm>
        <a:graphic>
          <a:graphicData uri="http://schemas.openxmlformats.org/presentationml/2006/ole">
            <mc:AlternateContent xmlns:mc="http://schemas.openxmlformats.org/markup-compatibility/2006">
              <mc:Choice xmlns:v="urn:schemas-microsoft-com:vml" Requires="v">
                <p:oleObj name="Equation" r:id="rId8" imgW="190500" imgH="203200" progId="Equation.3">
                  <p:embed/>
                </p:oleObj>
              </mc:Choice>
              <mc:Fallback>
                <p:oleObj name="Equation" r:id="rId8" imgW="190500" imgH="203200" progId="Equation.3">
                  <p:embed/>
                  <p:pic>
                    <p:nvPicPr>
                      <p:cNvPr id="8" name="Object 7"/>
                      <p:cNvPicPr/>
                      <p:nvPr/>
                    </p:nvPicPr>
                    <p:blipFill>
                      <a:blip r:embed="rId9"/>
                      <a:stretch>
                        <a:fillRect/>
                      </a:stretch>
                    </p:blipFill>
                    <p:spPr>
                      <a:xfrm>
                        <a:off x="7866062" y="2895600"/>
                        <a:ext cx="412750" cy="439738"/>
                      </a:xfrm>
                      <a:prstGeom prst="rect">
                        <a:avLst/>
                      </a:prstGeom>
                    </p:spPr>
                  </p:pic>
                </p:oleObj>
              </mc:Fallback>
            </mc:AlternateContent>
          </a:graphicData>
        </a:graphic>
      </p:graphicFrame>
    </p:spTree>
    <p:extLst>
      <p:ext uri="{BB962C8B-B14F-4D97-AF65-F5344CB8AC3E}">
        <p14:creationId xmlns:p14="http://schemas.microsoft.com/office/powerpoint/2010/main" val="4127628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BM25F with zones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Simple interpretation: zone </a:t>
            </a:r>
            <a:r>
              <a:rPr lang="en-US" i="1" dirty="0">
                <a:latin typeface="Times New Roman"/>
                <a:cs typeface="Times New Roman"/>
              </a:rPr>
              <a:t>z </a:t>
            </a:r>
            <a:r>
              <a:rPr lang="en-US" dirty="0"/>
              <a:t>is “replicated” </a:t>
            </a:r>
            <a:r>
              <a:rPr lang="en-US" i="1" dirty="0" err="1">
                <a:latin typeface="Times New Roman"/>
                <a:cs typeface="Times New Roman"/>
              </a:rPr>
              <a:t>v</a:t>
            </a:r>
            <a:r>
              <a:rPr lang="en-US" i="1" baseline="-25000" dirty="0" err="1">
                <a:latin typeface="Times New Roman"/>
                <a:cs typeface="Times New Roman"/>
              </a:rPr>
              <a:t>z</a:t>
            </a:r>
            <a:r>
              <a:rPr lang="en-US" dirty="0"/>
              <a:t> times</a:t>
            </a:r>
          </a:p>
          <a:p>
            <a:endParaRPr lang="en-US" dirty="0"/>
          </a:p>
          <a:p>
            <a:endParaRPr lang="en-US" dirty="0"/>
          </a:p>
          <a:p>
            <a:r>
              <a:rPr lang="en-US" dirty="0"/>
              <a:t>But we may want zone-specific parameters (</a:t>
            </a:r>
            <a:r>
              <a:rPr lang="en-US" i="1" dirty="0">
                <a:latin typeface="Times New Roman"/>
                <a:cs typeface="Times New Roman"/>
              </a:rPr>
              <a:t>k</a:t>
            </a:r>
            <a:r>
              <a:rPr lang="en-US" i="1" baseline="-25000" dirty="0">
                <a:latin typeface="Times New Roman"/>
                <a:cs typeface="Times New Roman"/>
              </a:rPr>
              <a:t>1</a:t>
            </a:r>
            <a:r>
              <a:rPr lang="en-US" i="1" dirty="0">
                <a:latin typeface="Times New Roman"/>
                <a:cs typeface="Times New Roman"/>
              </a:rPr>
              <a:t>, b,</a:t>
            </a:r>
            <a:r>
              <a:rPr lang="en-US" dirty="0"/>
              <a:t> IDF)</a:t>
            </a:r>
          </a:p>
        </p:txBody>
      </p:sp>
      <p:graphicFrame>
        <p:nvGraphicFramePr>
          <p:cNvPr id="4" name="Object 3"/>
          <p:cNvGraphicFramePr>
            <a:graphicFrameLocks noChangeAspect="1"/>
          </p:cNvGraphicFramePr>
          <p:nvPr/>
        </p:nvGraphicFramePr>
        <p:xfrm>
          <a:off x="1184275" y="1824037"/>
          <a:ext cx="6607175" cy="1376363"/>
        </p:xfrm>
        <a:graphic>
          <a:graphicData uri="http://schemas.openxmlformats.org/presentationml/2006/ole">
            <mc:AlternateContent xmlns:mc="http://schemas.openxmlformats.org/markup-compatibility/2006">
              <mc:Choice xmlns:v="urn:schemas-microsoft-com:vml" Requires="v">
                <p:oleObj name="Equation" r:id="rId3" imgW="3048000" imgH="635000" progId="Equation.3">
                  <p:embed/>
                </p:oleObj>
              </mc:Choice>
              <mc:Fallback>
                <p:oleObj name="Equation" r:id="rId3" imgW="3048000" imgH="635000" progId="Equation.3">
                  <p:embed/>
                  <p:pic>
                    <p:nvPicPr>
                      <p:cNvPr id="4" name="Object 3"/>
                      <p:cNvPicPr/>
                      <p:nvPr/>
                    </p:nvPicPr>
                    <p:blipFill>
                      <a:blip r:embed="rId4"/>
                      <a:stretch>
                        <a:fillRect/>
                      </a:stretch>
                    </p:blipFill>
                    <p:spPr>
                      <a:xfrm>
                        <a:off x="1184275" y="1824037"/>
                        <a:ext cx="6607175" cy="1376363"/>
                      </a:xfrm>
                      <a:prstGeom prst="rect">
                        <a:avLst/>
                      </a:prstGeom>
                    </p:spPr>
                  </p:pic>
                </p:oleObj>
              </mc:Fallback>
            </mc:AlternateContent>
          </a:graphicData>
        </a:graphic>
      </p:graphicFrame>
    </p:spTree>
    <p:extLst>
      <p:ext uri="{BB962C8B-B14F-4D97-AF65-F5344CB8AC3E}">
        <p14:creationId xmlns:p14="http://schemas.microsoft.com/office/powerpoint/2010/main" val="3861303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BM25F</a:t>
            </a:r>
          </a:p>
        </p:txBody>
      </p:sp>
      <p:sp>
        <p:nvSpPr>
          <p:cNvPr id="3" name="Content Placeholder 2"/>
          <p:cNvSpPr>
            <a:spLocks noGrp="1"/>
          </p:cNvSpPr>
          <p:nvPr>
            <p:ph idx="1"/>
          </p:nvPr>
        </p:nvSpPr>
        <p:spPr/>
        <p:txBody>
          <a:bodyPr/>
          <a:lstStyle/>
          <a:p>
            <a:r>
              <a:rPr lang="en-US" dirty="0"/>
              <a:t>Empirically, zone-specific length normalization (i.e., zone-specific </a:t>
            </a:r>
            <a:r>
              <a:rPr lang="en-US" i="1" dirty="0">
                <a:latin typeface="Times New Roman"/>
                <a:cs typeface="Times New Roman"/>
              </a:rPr>
              <a:t>b</a:t>
            </a:r>
            <a:r>
              <a:rPr lang="en-US" dirty="0"/>
              <a:t>) has been found to be useful</a:t>
            </a:r>
          </a:p>
        </p:txBody>
      </p:sp>
      <p:graphicFrame>
        <p:nvGraphicFramePr>
          <p:cNvPr id="4" name="Object 3"/>
          <p:cNvGraphicFramePr>
            <a:graphicFrameLocks noChangeAspect="1"/>
          </p:cNvGraphicFramePr>
          <p:nvPr/>
        </p:nvGraphicFramePr>
        <p:xfrm>
          <a:off x="2914650" y="2667000"/>
          <a:ext cx="1733550" cy="1017588"/>
        </p:xfrm>
        <a:graphic>
          <a:graphicData uri="http://schemas.openxmlformats.org/presentationml/2006/ole">
            <mc:AlternateContent xmlns:mc="http://schemas.openxmlformats.org/markup-compatibility/2006">
              <mc:Choice xmlns:v="urn:schemas-microsoft-com:vml" Requires="v">
                <p:oleObj name="Equation" r:id="rId2" imgW="800100" imgH="469900" progId="Equation.3">
                  <p:embed/>
                </p:oleObj>
              </mc:Choice>
              <mc:Fallback>
                <p:oleObj name="Equation" r:id="rId2" imgW="800100" imgH="469900" progId="Equation.3">
                  <p:embed/>
                  <p:pic>
                    <p:nvPicPr>
                      <p:cNvPr id="4" name="Object 3"/>
                      <p:cNvPicPr/>
                      <p:nvPr/>
                    </p:nvPicPr>
                    <p:blipFill>
                      <a:blip r:embed="rId3"/>
                      <a:stretch>
                        <a:fillRect/>
                      </a:stretch>
                    </p:blipFill>
                    <p:spPr>
                      <a:xfrm>
                        <a:off x="2914650" y="2667000"/>
                        <a:ext cx="1733550" cy="1017588"/>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1966913" y="3810000"/>
          <a:ext cx="3449637" cy="1057275"/>
        </p:xfrm>
        <a:graphic>
          <a:graphicData uri="http://schemas.openxmlformats.org/presentationml/2006/ole">
            <mc:AlternateContent xmlns:mc="http://schemas.openxmlformats.org/markup-compatibility/2006">
              <mc:Choice xmlns:v="urn:schemas-microsoft-com:vml" Requires="v">
                <p:oleObj name="Equation" r:id="rId4" imgW="1574800" imgH="482600" progId="Equation.3">
                  <p:embed/>
                </p:oleObj>
              </mc:Choice>
              <mc:Fallback>
                <p:oleObj name="Equation" r:id="rId4" imgW="1574800" imgH="482600" progId="Equation.3">
                  <p:embed/>
                  <p:pic>
                    <p:nvPicPr>
                      <p:cNvPr id="5" name="Object 4"/>
                      <p:cNvPicPr>
                        <a:picLocks noChangeAspect="1" noChangeArrowheads="1"/>
                      </p:cNvPicPr>
                      <p:nvPr/>
                    </p:nvPicPr>
                    <p:blipFill>
                      <a:blip r:embed="rId5"/>
                      <a:srcRect/>
                      <a:stretch>
                        <a:fillRect/>
                      </a:stretch>
                    </p:blipFill>
                    <p:spPr bwMode="auto">
                      <a:xfrm>
                        <a:off x="1966913" y="3810000"/>
                        <a:ext cx="3449637" cy="1057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749925" y="4156075"/>
          <a:ext cx="1277938" cy="471487"/>
        </p:xfrm>
        <a:graphic>
          <a:graphicData uri="http://schemas.openxmlformats.org/presentationml/2006/ole">
            <mc:AlternateContent xmlns:mc="http://schemas.openxmlformats.org/markup-compatibility/2006">
              <mc:Choice xmlns:v="urn:schemas-microsoft-com:vml" Requires="v">
                <p:oleObj name="Equation" r:id="rId6" imgW="584200" imgH="215900" progId="Equation.3">
                  <p:embed/>
                </p:oleObj>
              </mc:Choice>
              <mc:Fallback>
                <p:oleObj name="Equation" r:id="rId6" imgW="584200" imgH="215900" progId="Equation.3">
                  <p:embed/>
                  <p:pic>
                    <p:nvPicPr>
                      <p:cNvPr id="6" name="Object 5"/>
                      <p:cNvPicPr>
                        <a:picLocks noChangeAspect="1" noChangeArrowheads="1"/>
                      </p:cNvPicPr>
                      <p:nvPr/>
                    </p:nvPicPr>
                    <p:blipFill>
                      <a:blip r:embed="rId7"/>
                      <a:srcRect/>
                      <a:stretch>
                        <a:fillRect/>
                      </a:stretch>
                    </p:blipFill>
                    <p:spPr bwMode="auto">
                      <a:xfrm>
                        <a:off x="5749925" y="4156075"/>
                        <a:ext cx="1277938" cy="4714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1905000" y="5105400"/>
          <a:ext cx="4267200" cy="1046162"/>
        </p:xfrm>
        <a:graphic>
          <a:graphicData uri="http://schemas.openxmlformats.org/presentationml/2006/ole">
            <mc:AlternateContent xmlns:mc="http://schemas.openxmlformats.org/markup-compatibility/2006">
              <mc:Choice xmlns:v="urn:schemas-microsoft-com:vml" Requires="v">
                <p:oleObj name="Equation" r:id="rId8" imgW="1968500" imgH="482600" progId="Equation.3">
                  <p:embed/>
                </p:oleObj>
              </mc:Choice>
              <mc:Fallback>
                <p:oleObj name="Equation" r:id="rId8" imgW="1968500" imgH="482600" progId="Equation.3">
                  <p:embed/>
                  <p:pic>
                    <p:nvPicPr>
                      <p:cNvPr id="7" name="Object 6"/>
                      <p:cNvPicPr/>
                      <p:nvPr/>
                    </p:nvPicPr>
                    <p:blipFill>
                      <a:blip r:embed="rId9"/>
                      <a:stretch>
                        <a:fillRect/>
                      </a:stretch>
                    </p:blipFill>
                    <p:spPr>
                      <a:xfrm>
                        <a:off x="1905000" y="5105400"/>
                        <a:ext cx="4267200" cy="1046162"/>
                      </a:xfrm>
                      <a:prstGeom prst="rect">
                        <a:avLst/>
                      </a:prstGeom>
                    </p:spPr>
                  </p:pic>
                </p:oleObj>
              </mc:Fallback>
            </mc:AlternateContent>
          </a:graphicData>
        </a:graphic>
      </p:graphicFrame>
      <p:sp>
        <p:nvSpPr>
          <p:cNvPr id="8" name="TextBox 7"/>
          <p:cNvSpPr txBox="1"/>
          <p:nvPr/>
        </p:nvSpPr>
        <p:spPr>
          <a:xfrm>
            <a:off x="3771717" y="6324600"/>
            <a:ext cx="4457883" cy="369332"/>
          </a:xfrm>
          <a:prstGeom prst="rect">
            <a:avLst/>
          </a:prstGeom>
          <a:noFill/>
        </p:spPr>
        <p:txBody>
          <a:bodyPr wrap="none" rtlCol="0">
            <a:spAutoFit/>
          </a:bodyPr>
          <a:lstStyle/>
          <a:p>
            <a:r>
              <a:rPr lang="en-US" dirty="0"/>
              <a:t>See Robertson and Zaragoza (2009: 364)</a:t>
            </a:r>
          </a:p>
        </p:txBody>
      </p:sp>
    </p:spTree>
    <p:extLst>
      <p:ext uri="{BB962C8B-B14F-4D97-AF65-F5344CB8AC3E}">
        <p14:creationId xmlns:p14="http://schemas.microsoft.com/office/powerpoint/2010/main" val="3679718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with non-textual features</a:t>
            </a:r>
          </a:p>
        </p:txBody>
      </p:sp>
      <p:sp>
        <p:nvSpPr>
          <p:cNvPr id="3" name="Content Placeholder 2"/>
          <p:cNvSpPr>
            <a:spLocks noGrp="1"/>
          </p:cNvSpPr>
          <p:nvPr>
            <p:ph idx="1"/>
          </p:nvPr>
        </p:nvSpPr>
        <p:spPr/>
        <p:txBody>
          <a:bodyPr/>
          <a:lstStyle/>
          <a:p>
            <a:r>
              <a:rPr lang="en-US" dirty="0"/>
              <a:t>Assumptions</a:t>
            </a:r>
          </a:p>
          <a:p>
            <a:pPr lvl="1"/>
            <a:r>
              <a:rPr lang="en-US" sz="2800" dirty="0"/>
              <a:t>Usual independence assumption</a:t>
            </a:r>
          </a:p>
          <a:p>
            <a:pPr lvl="2"/>
            <a:r>
              <a:rPr lang="en-US" sz="2400" dirty="0"/>
              <a:t>Independent of each other and of the textual features</a:t>
            </a:r>
          </a:p>
          <a:p>
            <a:pPr lvl="2"/>
            <a:r>
              <a:rPr lang="en-US" sz="2400" dirty="0"/>
              <a:t>Allows us to factor out                                   in BIM-style derivation</a:t>
            </a:r>
            <a:br>
              <a:rPr lang="en-US" sz="2400" dirty="0"/>
            </a:br>
            <a:r>
              <a:rPr lang="en-US" sz="2400" dirty="0"/>
              <a:t> </a:t>
            </a:r>
          </a:p>
          <a:p>
            <a:pPr lvl="1"/>
            <a:r>
              <a:rPr lang="en-US" sz="2800" dirty="0"/>
              <a:t>Relevance information is </a:t>
            </a:r>
            <a:r>
              <a:rPr lang="en-US" sz="2800" b="1" i="1" dirty="0"/>
              <a:t>query independent</a:t>
            </a:r>
          </a:p>
          <a:p>
            <a:pPr lvl="2"/>
            <a:r>
              <a:rPr lang="en-US" sz="2400" dirty="0"/>
              <a:t>Usually true for features like page rank, age, type, …</a:t>
            </a:r>
          </a:p>
          <a:p>
            <a:pPr lvl="2"/>
            <a:r>
              <a:rPr lang="en-US" sz="2400" dirty="0"/>
              <a:t>Allows us to keep all non-textual features in the BIM-style derivation where we drop non-query terms</a:t>
            </a:r>
          </a:p>
        </p:txBody>
      </p:sp>
      <p:graphicFrame>
        <p:nvGraphicFramePr>
          <p:cNvPr id="5" name="Object 4"/>
          <p:cNvGraphicFramePr>
            <a:graphicFrameLocks noChangeAspect="1"/>
          </p:cNvGraphicFramePr>
          <p:nvPr/>
        </p:nvGraphicFramePr>
        <p:xfrm>
          <a:off x="4572000" y="2904067"/>
          <a:ext cx="2228850" cy="1017588"/>
        </p:xfrm>
        <a:graphic>
          <a:graphicData uri="http://schemas.openxmlformats.org/presentationml/2006/ole">
            <mc:AlternateContent xmlns:mc="http://schemas.openxmlformats.org/markup-compatibility/2006">
              <mc:Choice xmlns:v="urn:schemas-microsoft-com:vml" Requires="v">
                <p:oleObj name="Equation" r:id="rId2" imgW="1028700" imgH="469900" progId="Equation.3">
                  <p:embed/>
                </p:oleObj>
              </mc:Choice>
              <mc:Fallback>
                <p:oleObj name="Equation" r:id="rId2" imgW="1028700" imgH="469900" progId="Equation.3">
                  <p:embed/>
                  <p:pic>
                    <p:nvPicPr>
                      <p:cNvPr id="5" name="Object 4"/>
                      <p:cNvPicPr/>
                      <p:nvPr/>
                    </p:nvPicPr>
                    <p:blipFill>
                      <a:blip r:embed="rId3"/>
                      <a:stretch>
                        <a:fillRect/>
                      </a:stretch>
                    </p:blipFill>
                    <p:spPr>
                      <a:xfrm>
                        <a:off x="4572000" y="2904067"/>
                        <a:ext cx="2228850" cy="1017588"/>
                      </a:xfrm>
                      <a:prstGeom prst="rect">
                        <a:avLst/>
                      </a:prstGeom>
                    </p:spPr>
                  </p:pic>
                </p:oleObj>
              </mc:Fallback>
            </mc:AlternateContent>
          </a:graphicData>
        </a:graphic>
      </p:graphicFrame>
    </p:spTree>
    <p:extLst>
      <p:ext uri="{BB962C8B-B14F-4D97-AF65-F5344CB8AC3E}">
        <p14:creationId xmlns:p14="http://schemas.microsoft.com/office/powerpoint/2010/main" val="768906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with non-textual features</a:t>
            </a:r>
          </a:p>
        </p:txBody>
      </p:sp>
      <p:sp>
        <p:nvSpPr>
          <p:cNvPr id="3" name="Content Placeholder 2"/>
          <p:cNvSpPr>
            <a:spLocks noGrp="1"/>
          </p:cNvSpPr>
          <p:nvPr>
            <p:ph idx="1"/>
          </p:nvPr>
        </p:nvSpPr>
        <p:spPr>
          <a:xfrm>
            <a:off x="457200" y="1600200"/>
            <a:ext cx="8458200" cy="4953000"/>
          </a:xfrm>
        </p:spPr>
        <p:txBody>
          <a:bodyPr/>
          <a:lstStyle/>
          <a:p>
            <a:endParaRPr lang="en-US" dirty="0"/>
          </a:p>
          <a:p>
            <a:pPr marL="0" indent="0">
              <a:buNone/>
            </a:pPr>
            <a:r>
              <a:rPr lang="en-US" dirty="0"/>
              <a:t>where</a:t>
            </a:r>
          </a:p>
          <a:p>
            <a:pPr marL="0" indent="0">
              <a:buNone/>
            </a:pPr>
            <a:endParaRPr lang="en-US" dirty="0"/>
          </a:p>
          <a:p>
            <a:pPr marL="0" indent="0">
              <a:buNone/>
            </a:pPr>
            <a:endParaRPr lang="en-US" dirty="0"/>
          </a:p>
          <a:p>
            <a:pPr marL="0" indent="0">
              <a:buNone/>
            </a:pPr>
            <a:r>
              <a:rPr lang="en-US" dirty="0"/>
              <a:t>and      is an artificially added free parameter to account for </a:t>
            </a:r>
            <a:r>
              <a:rPr lang="en-US" dirty="0" err="1"/>
              <a:t>rescalings</a:t>
            </a:r>
            <a:r>
              <a:rPr lang="en-US" dirty="0"/>
              <a:t> in the approximations</a:t>
            </a:r>
          </a:p>
          <a:p>
            <a:r>
              <a:rPr lang="en-US" dirty="0"/>
              <a:t>Care must be taken in selecting </a:t>
            </a:r>
            <a:r>
              <a:rPr lang="en-US" i="1" dirty="0" err="1">
                <a:latin typeface="Times New Roman"/>
                <a:cs typeface="Times New Roman"/>
              </a:rPr>
              <a:t>V</a:t>
            </a:r>
            <a:r>
              <a:rPr lang="en-US" i="1" baseline="-25000" dirty="0" err="1">
                <a:latin typeface="Times New Roman"/>
                <a:cs typeface="Times New Roman"/>
              </a:rPr>
              <a:t>j</a:t>
            </a:r>
            <a:r>
              <a:rPr lang="en-US" dirty="0"/>
              <a:t> depending on </a:t>
            </a:r>
            <a:r>
              <a:rPr lang="en-US" i="1" dirty="0" err="1"/>
              <a:t>F</a:t>
            </a:r>
            <a:r>
              <a:rPr lang="en-US" i="1" baseline="-25000" dirty="0" err="1"/>
              <a:t>j</a:t>
            </a:r>
            <a:r>
              <a:rPr lang="en-US" i="1" dirty="0"/>
              <a:t>. </a:t>
            </a:r>
            <a:r>
              <a:rPr lang="en-US" dirty="0"/>
              <a:t>E.g. </a:t>
            </a:r>
            <a:br>
              <a:rPr lang="en-US" dirty="0"/>
            </a:br>
            <a:br>
              <a:rPr lang="en-US" dirty="0"/>
            </a:br>
            <a:endParaRPr lang="en-US" dirty="0"/>
          </a:p>
          <a:p>
            <a:r>
              <a:rPr lang="en-US" dirty="0"/>
              <a:t>Explains why                                              works well</a:t>
            </a:r>
          </a:p>
        </p:txBody>
      </p:sp>
      <p:graphicFrame>
        <p:nvGraphicFramePr>
          <p:cNvPr id="4" name="Object 5"/>
          <p:cNvGraphicFramePr>
            <a:graphicFrameLocks noChangeAspect="1"/>
          </p:cNvGraphicFramePr>
          <p:nvPr/>
        </p:nvGraphicFramePr>
        <p:xfrm>
          <a:off x="1892300" y="1447800"/>
          <a:ext cx="3843338" cy="1057275"/>
        </p:xfrm>
        <a:graphic>
          <a:graphicData uri="http://schemas.openxmlformats.org/presentationml/2006/ole">
            <mc:AlternateContent xmlns:mc="http://schemas.openxmlformats.org/markup-compatibility/2006">
              <mc:Choice xmlns:v="urn:schemas-microsoft-com:vml" Requires="v">
                <p:oleObj name="Equation" r:id="rId2" imgW="1752600" imgH="482600" progId="Equation.3">
                  <p:embed/>
                </p:oleObj>
              </mc:Choice>
              <mc:Fallback>
                <p:oleObj name="Equation" r:id="rId2" imgW="1752600" imgH="482600" progId="Equation.3">
                  <p:embed/>
                  <p:pic>
                    <p:nvPicPr>
                      <p:cNvPr id="4" name="Object 5"/>
                      <p:cNvPicPr>
                        <a:picLocks noChangeAspect="1" noChangeArrowheads="1"/>
                      </p:cNvPicPr>
                      <p:nvPr/>
                    </p:nvPicPr>
                    <p:blipFill>
                      <a:blip r:embed="rId3"/>
                      <a:srcRect/>
                      <a:stretch>
                        <a:fillRect/>
                      </a:stretch>
                    </p:blipFill>
                    <p:spPr bwMode="auto">
                      <a:xfrm>
                        <a:off x="1892300" y="1447800"/>
                        <a:ext cx="3843338" cy="1057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2058988" y="2590800"/>
          <a:ext cx="3814762" cy="1030288"/>
        </p:xfrm>
        <a:graphic>
          <a:graphicData uri="http://schemas.openxmlformats.org/presentationml/2006/ole">
            <mc:AlternateContent xmlns:mc="http://schemas.openxmlformats.org/markup-compatibility/2006">
              <mc:Choice xmlns:v="urn:schemas-microsoft-com:vml" Requires="v">
                <p:oleObj name="Equation" r:id="rId4" imgW="1739900" imgH="469900" progId="Equation.3">
                  <p:embed/>
                </p:oleObj>
              </mc:Choice>
              <mc:Fallback>
                <p:oleObj name="Equation" r:id="rId4" imgW="1739900" imgH="469900" progId="Equation.3">
                  <p:embed/>
                  <p:pic>
                    <p:nvPicPr>
                      <p:cNvPr id="5" name="Object 5"/>
                      <p:cNvPicPr>
                        <a:picLocks noChangeAspect="1" noChangeArrowheads="1"/>
                      </p:cNvPicPr>
                      <p:nvPr/>
                    </p:nvPicPr>
                    <p:blipFill>
                      <a:blip r:embed="rId5"/>
                      <a:srcRect/>
                      <a:stretch>
                        <a:fillRect/>
                      </a:stretch>
                    </p:blipFill>
                    <p:spPr bwMode="auto">
                      <a:xfrm>
                        <a:off x="2058988" y="2590800"/>
                        <a:ext cx="3814762" cy="1030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143000" y="3733800"/>
          <a:ext cx="388938" cy="501650"/>
        </p:xfrm>
        <a:graphic>
          <a:graphicData uri="http://schemas.openxmlformats.org/presentationml/2006/ole">
            <mc:AlternateContent xmlns:mc="http://schemas.openxmlformats.org/markup-compatibility/2006">
              <mc:Choice xmlns:v="urn:schemas-microsoft-com:vml" Requires="v">
                <p:oleObj name="Equation" r:id="rId6" imgW="177800" imgH="228600" progId="Equation.3">
                  <p:embed/>
                </p:oleObj>
              </mc:Choice>
              <mc:Fallback>
                <p:oleObj name="Equation" r:id="rId6" imgW="177800" imgH="228600" progId="Equation.3">
                  <p:embed/>
                  <p:pic>
                    <p:nvPicPr>
                      <p:cNvPr id="6" name="Object 5"/>
                      <p:cNvPicPr>
                        <a:picLocks noChangeAspect="1" noChangeArrowheads="1"/>
                      </p:cNvPicPr>
                      <p:nvPr/>
                    </p:nvPicPr>
                    <p:blipFill>
                      <a:blip r:embed="rId7"/>
                      <a:srcRect/>
                      <a:stretch>
                        <a:fillRect/>
                      </a:stretch>
                    </p:blipFill>
                    <p:spPr bwMode="auto">
                      <a:xfrm>
                        <a:off x="1143000" y="3733800"/>
                        <a:ext cx="388938"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977900" y="5278438"/>
          <a:ext cx="1614488" cy="500062"/>
        </p:xfrm>
        <a:graphic>
          <a:graphicData uri="http://schemas.openxmlformats.org/presentationml/2006/ole">
            <mc:AlternateContent xmlns:mc="http://schemas.openxmlformats.org/markup-compatibility/2006">
              <mc:Choice xmlns:v="urn:schemas-microsoft-com:vml" Requires="v">
                <p:oleObj name="Equation" r:id="rId8" imgW="736600" imgH="228600" progId="Equation.3">
                  <p:embed/>
                </p:oleObj>
              </mc:Choice>
              <mc:Fallback>
                <p:oleObj name="Equation" r:id="rId8" imgW="736600" imgH="228600" progId="Equation.3">
                  <p:embed/>
                  <p:pic>
                    <p:nvPicPr>
                      <p:cNvPr id="7" name="Object 5"/>
                      <p:cNvPicPr>
                        <a:picLocks noChangeAspect="1" noChangeArrowheads="1"/>
                      </p:cNvPicPr>
                      <p:nvPr/>
                    </p:nvPicPr>
                    <p:blipFill>
                      <a:blip r:embed="rId9"/>
                      <a:srcRect/>
                      <a:stretch>
                        <a:fillRect/>
                      </a:stretch>
                    </p:blipFill>
                    <p:spPr bwMode="auto">
                      <a:xfrm>
                        <a:off x="977900" y="5278438"/>
                        <a:ext cx="1614488" cy="500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3506788" y="5029200"/>
          <a:ext cx="1003300" cy="1000125"/>
        </p:xfrm>
        <a:graphic>
          <a:graphicData uri="http://schemas.openxmlformats.org/presentationml/2006/ole">
            <mc:AlternateContent xmlns:mc="http://schemas.openxmlformats.org/markup-compatibility/2006">
              <mc:Choice xmlns:v="urn:schemas-microsoft-com:vml" Requires="v">
                <p:oleObj name="Equation" r:id="rId10" imgW="457200" imgH="457200" progId="Equation.3">
                  <p:embed/>
                </p:oleObj>
              </mc:Choice>
              <mc:Fallback>
                <p:oleObj name="Equation" r:id="rId10" imgW="457200" imgH="457200" progId="Equation.3">
                  <p:embed/>
                  <p:pic>
                    <p:nvPicPr>
                      <p:cNvPr id="8" name="Object 5"/>
                      <p:cNvPicPr>
                        <a:picLocks noChangeAspect="1" noChangeArrowheads="1"/>
                      </p:cNvPicPr>
                      <p:nvPr/>
                    </p:nvPicPr>
                    <p:blipFill>
                      <a:blip r:embed="rId11"/>
                      <a:srcRect/>
                      <a:stretch>
                        <a:fillRect/>
                      </a:stretch>
                    </p:blipFill>
                    <p:spPr bwMode="auto">
                      <a:xfrm>
                        <a:off x="3506788" y="5029200"/>
                        <a:ext cx="1003300" cy="1000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5"/>
          <p:cNvGraphicFramePr>
            <a:graphicFrameLocks noChangeAspect="1"/>
          </p:cNvGraphicFramePr>
          <p:nvPr/>
        </p:nvGraphicFramePr>
        <p:xfrm>
          <a:off x="5438775" y="5043488"/>
          <a:ext cx="2201863" cy="971550"/>
        </p:xfrm>
        <a:graphic>
          <a:graphicData uri="http://schemas.openxmlformats.org/presentationml/2006/ole">
            <mc:AlternateContent xmlns:mc="http://schemas.openxmlformats.org/markup-compatibility/2006">
              <mc:Choice xmlns:v="urn:schemas-microsoft-com:vml" Requires="v">
                <p:oleObj name="Equation" r:id="rId12" imgW="1003300" imgH="444500" progId="Equation.3">
                  <p:embed/>
                </p:oleObj>
              </mc:Choice>
              <mc:Fallback>
                <p:oleObj name="Equation" r:id="rId12" imgW="1003300" imgH="444500" progId="Equation.3">
                  <p:embed/>
                  <p:pic>
                    <p:nvPicPr>
                      <p:cNvPr id="9" name="Object 5"/>
                      <p:cNvPicPr>
                        <a:picLocks noChangeAspect="1" noChangeArrowheads="1"/>
                      </p:cNvPicPr>
                      <p:nvPr/>
                    </p:nvPicPr>
                    <p:blipFill>
                      <a:blip r:embed="rId13"/>
                      <a:srcRect/>
                      <a:stretch>
                        <a:fillRect/>
                      </a:stretch>
                    </p:blipFill>
                    <p:spPr bwMode="auto">
                      <a:xfrm>
                        <a:off x="5438775" y="5043488"/>
                        <a:ext cx="2201863"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5"/>
          <p:cNvGraphicFramePr>
            <a:graphicFrameLocks noChangeAspect="1"/>
          </p:cNvGraphicFramePr>
          <p:nvPr/>
        </p:nvGraphicFramePr>
        <p:xfrm>
          <a:off x="2816225" y="5976938"/>
          <a:ext cx="3508375" cy="500062"/>
        </p:xfrm>
        <a:graphic>
          <a:graphicData uri="http://schemas.openxmlformats.org/presentationml/2006/ole">
            <mc:AlternateContent xmlns:mc="http://schemas.openxmlformats.org/markup-compatibility/2006">
              <mc:Choice xmlns:v="urn:schemas-microsoft-com:vml" Requires="v">
                <p:oleObj name="Equation" r:id="rId14" imgW="1600200" imgH="228600" progId="Equation.3">
                  <p:embed/>
                </p:oleObj>
              </mc:Choice>
              <mc:Fallback>
                <p:oleObj name="Equation" r:id="rId14" imgW="1600200" imgH="228600" progId="Equation.3">
                  <p:embed/>
                  <p:pic>
                    <p:nvPicPr>
                      <p:cNvPr id="10" name="Object 5"/>
                      <p:cNvPicPr>
                        <a:picLocks noChangeAspect="1" noChangeArrowheads="1"/>
                      </p:cNvPicPr>
                      <p:nvPr/>
                    </p:nvPicPr>
                    <p:blipFill>
                      <a:blip r:embed="rId15"/>
                      <a:srcRect/>
                      <a:stretch>
                        <a:fillRect/>
                      </a:stretch>
                    </p:blipFill>
                    <p:spPr bwMode="auto">
                      <a:xfrm>
                        <a:off x="2816225" y="5976938"/>
                        <a:ext cx="3508375" cy="5000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40968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Resources</a:t>
            </a:r>
          </a:p>
        </p:txBody>
      </p:sp>
      <p:sp>
        <p:nvSpPr>
          <p:cNvPr id="165891" name="Rectangle 3"/>
          <p:cNvSpPr>
            <a:spLocks noGrp="1" noChangeArrowheads="1"/>
          </p:cNvSpPr>
          <p:nvPr>
            <p:ph type="body" idx="1"/>
          </p:nvPr>
        </p:nvSpPr>
        <p:spPr>
          <a:xfrm>
            <a:off x="533400" y="1676400"/>
            <a:ext cx="8229600" cy="4953000"/>
          </a:xfrm>
        </p:spPr>
        <p:txBody>
          <a:bodyPr/>
          <a:lstStyle/>
          <a:p>
            <a:pPr>
              <a:lnSpc>
                <a:spcPct val="110000"/>
              </a:lnSpc>
              <a:buFont typeface="Wingdings" charset="0"/>
              <a:buNone/>
            </a:pPr>
            <a:r>
              <a:rPr lang="en-US" sz="2000" dirty="0"/>
              <a:t>S. E. Robertson and K. </a:t>
            </a:r>
            <a:r>
              <a:rPr lang="en-US" sz="2000" dirty="0" err="1"/>
              <a:t>Spärck</a:t>
            </a:r>
            <a:r>
              <a:rPr lang="en-US" sz="2000" dirty="0"/>
              <a:t> Jones. 1976. Relevance Weighting of Search Terms. </a:t>
            </a:r>
            <a:r>
              <a:rPr lang="en-US" sz="2000" i="1" dirty="0"/>
              <a:t>Journal of the American Society for Information Sciences </a:t>
            </a:r>
            <a:r>
              <a:rPr lang="en-US" sz="2000" dirty="0"/>
              <a:t>27(3): 129–146.</a:t>
            </a:r>
          </a:p>
          <a:p>
            <a:pPr>
              <a:lnSpc>
                <a:spcPct val="110000"/>
              </a:lnSpc>
              <a:buFont typeface="Wingdings" charset="0"/>
              <a:buNone/>
            </a:pPr>
            <a:r>
              <a:rPr lang="en-US" sz="2000" dirty="0"/>
              <a:t>C. J. van </a:t>
            </a:r>
            <a:r>
              <a:rPr lang="en-US" sz="2000" dirty="0" err="1"/>
              <a:t>Rijsbergen</a:t>
            </a:r>
            <a:r>
              <a:rPr lang="en-US" sz="2000" dirty="0"/>
              <a:t>. 1979. </a:t>
            </a:r>
            <a:r>
              <a:rPr lang="en-US" sz="2000" i="1" dirty="0"/>
              <a:t>Information Retrieval.</a:t>
            </a:r>
            <a:r>
              <a:rPr lang="en-US" sz="2000" dirty="0"/>
              <a:t> 2nd ed. London: Butterworths, chapter 6. http://</a:t>
            </a:r>
            <a:r>
              <a:rPr lang="en-US" sz="2000" dirty="0" err="1"/>
              <a:t>www.dcs.gla.ac.uk</a:t>
            </a:r>
            <a:r>
              <a:rPr lang="en-US" sz="2000" dirty="0"/>
              <a:t>/Keith/</a:t>
            </a:r>
            <a:r>
              <a:rPr lang="en-US" sz="2000" dirty="0" err="1"/>
              <a:t>Preface.html</a:t>
            </a:r>
            <a:endParaRPr lang="en-US" sz="2000" dirty="0"/>
          </a:p>
          <a:p>
            <a:pPr>
              <a:lnSpc>
                <a:spcPct val="110000"/>
              </a:lnSpc>
              <a:buNone/>
            </a:pPr>
            <a:r>
              <a:rPr lang="en-US" sz="2000" dirty="0"/>
              <a:t>K. </a:t>
            </a:r>
            <a:r>
              <a:rPr lang="en-US" sz="2000" dirty="0" err="1"/>
              <a:t>Spärck</a:t>
            </a:r>
            <a:r>
              <a:rPr lang="en-US" sz="2000" dirty="0"/>
              <a:t> Jones, S. Walker, and S. E. Robertson. 2000. A probabilistic model of information retrieval: Development and comparative experiments. Part 1. </a:t>
            </a:r>
            <a:r>
              <a:rPr lang="en-US" sz="2000" i="1" dirty="0"/>
              <a:t>Information Processing and Management </a:t>
            </a:r>
            <a:r>
              <a:rPr lang="en-US" sz="2000" dirty="0"/>
              <a:t>779–808.</a:t>
            </a:r>
          </a:p>
          <a:p>
            <a:pPr>
              <a:lnSpc>
                <a:spcPct val="110000"/>
              </a:lnSpc>
              <a:buNone/>
            </a:pPr>
            <a:r>
              <a:rPr lang="en-US" sz="2000" dirty="0"/>
              <a:t>S. E. Robertson and H. Zaragoza. 2009. The Probabilistic Relevance Framework: BM25 and Beyond. </a:t>
            </a:r>
            <a:r>
              <a:rPr lang="en-US" sz="2000" i="1" dirty="0"/>
              <a:t>Foundations and Trends in Information Retrieval </a:t>
            </a:r>
            <a:r>
              <a:rPr lang="en-US" sz="2000" dirty="0"/>
              <a:t>3(4): 333-389.</a:t>
            </a:r>
          </a:p>
          <a:p>
            <a:pPr>
              <a:lnSpc>
                <a:spcPct val="110000"/>
              </a:lnSpc>
              <a:buFont typeface="Wingdings" charset="0"/>
              <a:buNone/>
            </a:pPr>
            <a:endParaRPr lang="en-US" sz="1800" dirty="0"/>
          </a:p>
        </p:txBody>
      </p:sp>
    </p:spTree>
    <p:extLst>
      <p:ext uri="{BB962C8B-B14F-4D97-AF65-F5344CB8AC3E}">
        <p14:creationId xmlns:p14="http://schemas.microsoft.com/office/powerpoint/2010/main" val="223338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latin typeface="Arial" charset="0"/>
                <a:ea typeface="宋体" charset="0"/>
                <a:cs typeface="宋体" charset="0"/>
              </a:rPr>
              <a:t>Who are these people?</a:t>
            </a:r>
            <a:endParaRPr lang="en-GB" dirty="0">
              <a:latin typeface="Arial" charset="0"/>
              <a:ea typeface="宋体" charset="0"/>
              <a:cs typeface="宋体" charset="0"/>
            </a:endParaRPr>
          </a:p>
        </p:txBody>
      </p:sp>
      <p:pic>
        <p:nvPicPr>
          <p:cNvPr id="20483" name="Picture 5" descr="Keith van Rijsbe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2374900"/>
            <a:ext cx="1908175" cy="243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7" descr="Karen Spärck Jo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2395538"/>
            <a:ext cx="1990725"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9" descr="ser6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4088" y="2379663"/>
            <a:ext cx="2224087" cy="244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435784" y="4889500"/>
            <a:ext cx="8447866" cy="666969"/>
            <a:chOff x="435784" y="4889500"/>
            <a:chExt cx="8447866" cy="666969"/>
          </a:xfrm>
        </p:grpSpPr>
        <p:sp>
          <p:nvSpPr>
            <p:cNvPr id="20486" name="Rectangle 10"/>
            <p:cNvSpPr>
              <a:spLocks noChangeArrowheads="1"/>
            </p:cNvSpPr>
            <p:nvPr/>
          </p:nvSpPr>
          <p:spPr bwMode="auto">
            <a:xfrm>
              <a:off x="3492500" y="4900613"/>
              <a:ext cx="2152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dirty="0"/>
                <a:t>Stephen Robertson</a:t>
              </a:r>
            </a:p>
          </p:txBody>
        </p:sp>
        <p:sp>
          <p:nvSpPr>
            <p:cNvPr id="20487" name="Rectangle 11"/>
            <p:cNvSpPr>
              <a:spLocks noChangeArrowheads="1"/>
            </p:cNvSpPr>
            <p:nvPr/>
          </p:nvSpPr>
          <p:spPr bwMode="auto">
            <a:xfrm>
              <a:off x="6591300" y="4889500"/>
              <a:ext cx="2292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dirty="0"/>
                <a:t>Keith van </a:t>
              </a:r>
              <a:r>
                <a:rPr lang="en-GB" dirty="0" err="1"/>
                <a:t>Rijsbergen</a:t>
              </a:r>
              <a:endParaRPr lang="en-GB" dirty="0"/>
            </a:p>
          </p:txBody>
        </p:sp>
        <p:sp>
          <p:nvSpPr>
            <p:cNvPr id="20488" name="Rectangle 12"/>
            <p:cNvSpPr>
              <a:spLocks noChangeArrowheads="1"/>
            </p:cNvSpPr>
            <p:nvPr/>
          </p:nvSpPr>
          <p:spPr bwMode="auto">
            <a:xfrm>
              <a:off x="435784" y="4910138"/>
              <a:ext cx="22621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dirty="0"/>
                <a:t>Karen </a:t>
              </a:r>
              <a:r>
                <a:rPr lang="en-GB" dirty="0" err="1"/>
                <a:t>Sp</a:t>
              </a:r>
              <a:r>
                <a:rPr lang="en-GB" altLang="zh-CN" dirty="0" err="1">
                  <a:ea typeface="宋体" charset="0"/>
                  <a:cs typeface="宋体" charset="0"/>
                </a:rPr>
                <a:t>ä</a:t>
              </a:r>
              <a:r>
                <a:rPr lang="en-GB" dirty="0" err="1"/>
                <a:t>rck</a:t>
              </a:r>
              <a:r>
                <a:rPr lang="en-GB" dirty="0"/>
                <a:t> Jones</a:t>
              </a:r>
            </a:p>
            <a:p>
              <a:pPr algn="ctr"/>
              <a:r>
                <a:rPr lang="en-GB" dirty="0"/>
                <a:t>1935-2007</a:t>
              </a:r>
            </a:p>
          </p:txBody>
        </p:sp>
      </p:grpSp>
    </p:spTree>
    <p:extLst>
      <p:ext uri="{BB962C8B-B14F-4D97-AF65-F5344CB8AC3E}">
        <p14:creationId xmlns:p14="http://schemas.microsoft.com/office/powerpoint/2010/main" val="24781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The document ranking problem</a:t>
            </a:r>
          </a:p>
        </p:txBody>
      </p:sp>
      <p:sp>
        <p:nvSpPr>
          <p:cNvPr id="107523" name="Rectangle 3"/>
          <p:cNvSpPr>
            <a:spLocks noGrp="1" noChangeArrowheads="1"/>
          </p:cNvSpPr>
          <p:nvPr>
            <p:ph type="body" idx="1"/>
          </p:nvPr>
        </p:nvSpPr>
        <p:spPr/>
        <p:txBody>
          <a:bodyPr/>
          <a:lstStyle/>
          <a:p>
            <a:r>
              <a:rPr lang="en-US" dirty="0"/>
              <a:t>We have a collection of documents</a:t>
            </a:r>
          </a:p>
          <a:p>
            <a:r>
              <a:rPr lang="en-US" dirty="0"/>
              <a:t>User issues a query</a:t>
            </a:r>
          </a:p>
          <a:p>
            <a:r>
              <a:rPr lang="en-US" dirty="0"/>
              <a:t>A list of documents needs to be returned</a:t>
            </a:r>
          </a:p>
          <a:p>
            <a:r>
              <a:rPr lang="en-US" b="1" dirty="0">
                <a:effectLst>
                  <a:outerShdw blurRad="38100" dist="38100" dir="2700000" algn="tl">
                    <a:srgbClr val="FFFFFF"/>
                  </a:outerShdw>
                </a:effectLst>
              </a:rPr>
              <a:t>Ranking method is the core of modern IR systems:</a:t>
            </a:r>
          </a:p>
          <a:p>
            <a:pPr lvl="1"/>
            <a:r>
              <a:rPr lang="en-US" b="1" dirty="0">
                <a:effectLst>
                  <a:outerShdw blurRad="38100" dist="38100" dir="2700000" algn="tl">
                    <a:srgbClr val="FFFFFF"/>
                  </a:outerShdw>
                </a:effectLst>
              </a:rPr>
              <a:t>In what order do we present documents to the user?</a:t>
            </a:r>
            <a:endParaRPr lang="en-US" dirty="0"/>
          </a:p>
          <a:p>
            <a:pPr lvl="1"/>
            <a:r>
              <a:rPr lang="en-US" dirty="0"/>
              <a:t>We want the “best” document to be first, second best second, etc.</a:t>
            </a:r>
          </a:p>
          <a:p>
            <a:r>
              <a:rPr lang="en-US" b="1" dirty="0">
                <a:effectLst>
                  <a:outerShdw blurRad="38100" dist="38100" dir="2700000" algn="tl">
                    <a:srgbClr val="FFFFFF"/>
                  </a:outerShdw>
                </a:effectLst>
              </a:rPr>
              <a:t>Idea: Rank by probability of relevance of the document </a:t>
            </a:r>
            <a:r>
              <a:rPr lang="en-US" b="1" dirty="0" err="1">
                <a:effectLst>
                  <a:outerShdw blurRad="38100" dist="38100" dir="2700000" algn="tl">
                    <a:srgbClr val="FFFFFF"/>
                  </a:outerShdw>
                </a:effectLst>
              </a:rPr>
              <a:t>w.r.t</a:t>
            </a:r>
            <a:r>
              <a:rPr lang="en-US" b="1" dirty="0">
                <a:effectLst>
                  <a:outerShdw blurRad="38100" dist="38100" dir="2700000" algn="tl">
                    <a:srgbClr val="FFFFFF"/>
                  </a:outerShdw>
                </a:effectLst>
              </a:rPr>
              <a:t>. information need</a:t>
            </a:r>
          </a:p>
          <a:p>
            <a:pPr lvl="1"/>
            <a:r>
              <a:rPr lang="en-US" dirty="0"/>
              <a:t>P(R=1|document</a:t>
            </a:r>
            <a:r>
              <a:rPr lang="en-US" baseline="-25000" dirty="0"/>
              <a:t>i</a:t>
            </a:r>
            <a:r>
              <a:rPr lang="en-US" dirty="0"/>
              <a:t>, query)</a:t>
            </a:r>
            <a:endParaRPr lang="en-US" b="1" dirty="0">
              <a:effectLst>
                <a:outerShdw blurRad="38100" dist="38100" dir="2700000" algn="tl">
                  <a:srgbClr val="FFFFFF"/>
                </a:outerShdw>
              </a:effectLst>
            </a:endParaRPr>
          </a:p>
        </p:txBody>
      </p:sp>
    </p:spTree>
    <p:extLst>
      <p:ext uri="{BB962C8B-B14F-4D97-AF65-F5344CB8AC3E}">
        <p14:creationId xmlns:p14="http://schemas.microsoft.com/office/powerpoint/2010/main" val="280782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09600" y="1676400"/>
            <a:ext cx="7924800" cy="2667000"/>
          </a:xfrm>
          <a:prstGeom prst="rect">
            <a:avLst/>
          </a:prstGeom>
          <a:solidFill>
            <a:srgbClr val="CCFFCC"/>
          </a:solidFill>
          <a:ln w="9525">
            <a:noFill/>
            <a:miter lim="800000"/>
            <a:headEnd/>
            <a:tailEnd/>
          </a:ln>
        </p:spPr>
        <p:txBody>
          <a:bodyPr/>
          <a:lstStyle/>
          <a:p>
            <a:pPr marL="342900" indent="-342900">
              <a:spcBef>
                <a:spcPct val="20000"/>
              </a:spcBef>
              <a:buClr>
                <a:srgbClr val="A50021"/>
              </a:buClr>
              <a:buSzPct val="60000"/>
              <a:buFont typeface="Wingdings" charset="0"/>
              <a:buNone/>
            </a:pPr>
            <a:endParaRPr lang="en-US" sz="2600">
              <a:latin typeface="Arial" charset="0"/>
              <a:ea typeface="Arial Unicode MS" charset="0"/>
              <a:cs typeface="Arial" charset="0"/>
            </a:endParaRPr>
          </a:p>
        </p:txBody>
      </p:sp>
      <p:sp>
        <p:nvSpPr>
          <p:cNvPr id="111619" name="Rectangle 3"/>
          <p:cNvSpPr>
            <a:spLocks noGrp="1" noChangeArrowheads="1"/>
          </p:cNvSpPr>
          <p:nvPr>
            <p:ph type="title"/>
          </p:nvPr>
        </p:nvSpPr>
        <p:spPr/>
        <p:txBody>
          <a:bodyPr/>
          <a:lstStyle/>
          <a:p>
            <a:r>
              <a:rPr lang="en-US" dirty="0"/>
              <a:t>The Probability Ranking Principle (PRP)</a:t>
            </a:r>
          </a:p>
        </p:txBody>
      </p:sp>
      <p:sp>
        <p:nvSpPr>
          <p:cNvPr id="111620" name="Rectangle 4"/>
          <p:cNvSpPr>
            <a:spLocks noGrp="1" noChangeArrowheads="1"/>
          </p:cNvSpPr>
          <p:nvPr>
            <p:ph idx="1"/>
          </p:nvPr>
        </p:nvSpPr>
        <p:spPr/>
        <p:txBody>
          <a:bodyPr/>
          <a:lstStyle/>
          <a:p>
            <a:pPr>
              <a:buFont typeface="Wingdings" charset="0"/>
              <a:buNone/>
            </a:pPr>
            <a:r>
              <a:rPr lang="en-US" sz="2200" i="1" dirty="0"/>
              <a:t>   </a:t>
            </a:r>
            <a:r>
              <a:rPr lang="en-US" sz="2200" dirty="0"/>
              <a:t>“If a reference retrieval system’s response to each request is a ranking of the documents in the collection in order of decreasing probability of relevance to the user who submitted the request, where the probabilities are estimated as accurately as possible on the basis of whatever data have been made available to the system for this purpose, the overall effectiveness of the system to its user will be the best that is obtainable on the basis of those data.”</a:t>
            </a:r>
          </a:p>
          <a:p>
            <a:pPr>
              <a:buFont typeface="Wingdings" charset="0"/>
              <a:buNone/>
            </a:pPr>
            <a:endParaRPr lang="en-US" sz="2200" dirty="0"/>
          </a:p>
          <a:p>
            <a:pPr>
              <a:buFont typeface="Wingdings" charset="0"/>
              <a:buNone/>
            </a:pPr>
            <a:endParaRPr lang="en-US" sz="2200" dirty="0"/>
          </a:p>
          <a:p>
            <a:pPr lvl="2"/>
            <a:r>
              <a:rPr lang="en-US" sz="1700" dirty="0"/>
              <a:t>[1960s/1970s] S. Robertson, W.S. Cooper, M.E. </a:t>
            </a:r>
            <a:r>
              <a:rPr lang="en-US" sz="1700" dirty="0" err="1"/>
              <a:t>Maron</a:t>
            </a:r>
            <a:r>
              <a:rPr lang="en-US" sz="1700" dirty="0"/>
              <a:t>; van</a:t>
            </a:r>
            <a:r>
              <a:rPr lang="en-US" sz="1700" dirty="0">
                <a:cs typeface="Times New Roman" charset="0"/>
              </a:rPr>
              <a:t> </a:t>
            </a:r>
            <a:r>
              <a:rPr lang="en-US" sz="1700" dirty="0" err="1"/>
              <a:t>Rijsbergen</a:t>
            </a:r>
            <a:r>
              <a:rPr lang="en-US" sz="1700" dirty="0">
                <a:cs typeface="Times New Roman" charset="0"/>
              </a:rPr>
              <a:t> </a:t>
            </a:r>
            <a:r>
              <a:rPr lang="en-US" sz="1700" dirty="0"/>
              <a:t>(1979:113); Manning &amp; </a:t>
            </a:r>
            <a:r>
              <a:rPr lang="en-US" sz="1700" dirty="0" err="1"/>
              <a:t>Schütze</a:t>
            </a:r>
            <a:r>
              <a:rPr lang="en-US" sz="1700" dirty="0"/>
              <a:t> (1999:538)</a:t>
            </a:r>
          </a:p>
        </p:txBody>
      </p:sp>
    </p:spTree>
    <p:extLst>
      <p:ext uri="{BB962C8B-B14F-4D97-AF65-F5344CB8AC3E}">
        <p14:creationId xmlns:p14="http://schemas.microsoft.com/office/powerpoint/2010/main" val="1276532164"/>
      </p:ext>
    </p:extLst>
  </p:cSld>
  <p:clrMapOvr>
    <a:masterClrMapping/>
  </p:clrMapOvr>
</p:sld>
</file>

<file path=ppt/theme/theme1.xml><?xml version="1.0" encoding="utf-8"?>
<a:theme xmlns:a="http://schemas.openxmlformats.org/drawingml/2006/main" name="IIR-slides">
  <a:themeElements>
    <a:clrScheme name="IIR Book">
      <a:dk1>
        <a:sysClr val="windowText" lastClr="000000"/>
      </a:dk1>
      <a:lt1>
        <a:sysClr val="window" lastClr="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IIR-slides.pot</Template>
  <TotalTime>26733</TotalTime>
  <Words>4017</Words>
  <Application>Microsoft Office PowerPoint</Application>
  <PresentationFormat>On-screen Show (4:3)</PresentationFormat>
  <Paragraphs>619</Paragraphs>
  <Slides>68</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1" baseType="lpstr">
      <vt:lpstr>돋움체</vt:lpstr>
      <vt:lpstr>굴림</vt:lpstr>
      <vt:lpstr>ＭＳ Ｐゴシック</vt:lpstr>
      <vt:lpstr>宋体</vt:lpstr>
      <vt:lpstr>Arial</vt:lpstr>
      <vt:lpstr>Arial Unicode MS</vt:lpstr>
      <vt:lpstr>Calibri</vt:lpstr>
      <vt:lpstr>Times New Roman</vt:lpstr>
      <vt:lpstr>Verdana</vt:lpstr>
      <vt:lpstr>Wingdings</vt:lpstr>
      <vt:lpstr>IIR-slides</vt:lpstr>
      <vt:lpstr>Equation</vt:lpstr>
      <vt:lpstr>Document</vt:lpstr>
      <vt:lpstr>PowerPoint Presentation</vt:lpstr>
      <vt:lpstr>From Boolean to Ranked Retrieval</vt:lpstr>
      <vt:lpstr>1. Ranked retrieval</vt:lpstr>
      <vt:lpstr>Problem with Boolean search: feast or famine</vt:lpstr>
      <vt:lpstr>2. Why probabilities in IR?</vt:lpstr>
      <vt:lpstr>Probabilistic IR topics</vt:lpstr>
      <vt:lpstr>Who are these people?</vt:lpstr>
      <vt:lpstr>The document ranking problem</vt:lpstr>
      <vt:lpstr>The Probability Ranking Principle (PRP)</vt:lpstr>
      <vt:lpstr>Recall a few probability basics</vt:lpstr>
      <vt:lpstr>The Probability Ranking Principle (PRP)</vt:lpstr>
      <vt:lpstr>Probabilistic Retrieval Strategy</vt:lpstr>
      <vt:lpstr>3. Binary Independence Model</vt:lpstr>
      <vt:lpstr>Binary Independence Model</vt:lpstr>
      <vt:lpstr>Binary Independence Model</vt:lpstr>
      <vt:lpstr>Binary Independence Model</vt:lpstr>
      <vt:lpstr>PowerPoint Presentation</vt:lpstr>
      <vt:lpstr>Binary Independence Model</vt:lpstr>
      <vt:lpstr>Binary Independence Model</vt:lpstr>
      <vt:lpstr>Binary Independence Model [Robertson &amp; Spärck-Jones 1976]</vt:lpstr>
      <vt:lpstr>Graphical model for BIM – Bernoulli NB</vt:lpstr>
      <vt:lpstr>Binary Independence Model</vt:lpstr>
      <vt:lpstr>Estimation – key challenge</vt:lpstr>
      <vt:lpstr>Collection vs. Document frequency</vt:lpstr>
      <vt:lpstr>Estimation – key challenge</vt:lpstr>
      <vt:lpstr>4. Probabilistic Relevance Feedback</vt:lpstr>
      <vt:lpstr>Pseudo-relevance feedback (iteratively auto-estimate pi and ri)</vt:lpstr>
      <vt:lpstr>PRP and BIM</vt:lpstr>
      <vt:lpstr>Removing term independence</vt:lpstr>
      <vt:lpstr>5. Term frequency and the VSM</vt:lpstr>
      <vt:lpstr>Summary – vector space ranking (ch. 6)</vt:lpstr>
      <vt:lpstr>PowerPoint Presentation</vt:lpstr>
      <vt:lpstr>Cosine similarity</vt:lpstr>
      <vt:lpstr>tf-idf weighting has many variants</vt:lpstr>
      <vt:lpstr>PowerPoint Presentation</vt:lpstr>
      <vt:lpstr>Okapi BM25     [Robertson et al. 1994, TREC City U.]</vt:lpstr>
      <vt:lpstr>Generative model for documents</vt:lpstr>
      <vt:lpstr>Generative model for documents</vt:lpstr>
      <vt:lpstr>Poisson distribution</vt:lpstr>
      <vt:lpstr>Poisson distribution</vt:lpstr>
      <vt:lpstr>Poisson model</vt:lpstr>
      <vt:lpstr>Poisson distributions</vt:lpstr>
      <vt:lpstr>(One) Poisson Model flaw</vt:lpstr>
      <vt:lpstr>Eliteness (“aboutness”)</vt:lpstr>
      <vt:lpstr>Elite terms</vt:lpstr>
      <vt:lpstr>Graphical model with eliteness</vt:lpstr>
      <vt:lpstr>Retrieval Status Value</vt:lpstr>
      <vt:lpstr>2-Poisson model</vt:lpstr>
      <vt:lpstr>Let’s get an idea: Graphing                  for different parameter values of the 2-Poisson</vt:lpstr>
      <vt:lpstr>Qualitative properties</vt:lpstr>
      <vt:lpstr>Approximating the saturation function</vt:lpstr>
      <vt:lpstr>Saturation function</vt:lpstr>
      <vt:lpstr>“Early” versions of BM25</vt:lpstr>
      <vt:lpstr>Document length normalization</vt:lpstr>
      <vt:lpstr>Document length normalization</vt:lpstr>
      <vt:lpstr>Document length normalization</vt:lpstr>
      <vt:lpstr>Okapi BM25</vt:lpstr>
      <vt:lpstr>Okapi BM25</vt:lpstr>
      <vt:lpstr>Why is BM25 better than VSM tf-idf?</vt:lpstr>
      <vt:lpstr>7. Ranking with features</vt:lpstr>
      <vt:lpstr>Ranking with zones</vt:lpstr>
      <vt:lpstr>Ranking with zones</vt:lpstr>
      <vt:lpstr>BM25F with zones</vt:lpstr>
      <vt:lpstr>Simple BM25F with zones</vt:lpstr>
      <vt:lpstr>BM25F</vt:lpstr>
      <vt:lpstr>Ranking with non-textual features</vt:lpstr>
      <vt:lpstr>Ranking with non-textual features</vt:lpstr>
      <vt:lpstr>Resources</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Manning</dc:creator>
  <cp:lastModifiedBy>Charles Nicholas</cp:lastModifiedBy>
  <cp:revision>137</cp:revision>
  <cp:lastPrinted>2013-04-23T06:16:33Z</cp:lastPrinted>
  <dcterms:created xsi:type="dcterms:W3CDTF">2009-03-26T15:51:14Z</dcterms:created>
  <dcterms:modified xsi:type="dcterms:W3CDTF">2024-02-27T05:08:51Z</dcterms:modified>
</cp:coreProperties>
</file>